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3" r:id="rId2"/>
    <p:sldMasterId id="2147483727" r:id="rId3"/>
    <p:sldMasterId id="2147483763" r:id="rId4"/>
    <p:sldMasterId id="2147483771" r:id="rId5"/>
  </p:sldMasterIdLst>
  <p:notesMasterIdLst>
    <p:notesMasterId r:id="rId15"/>
  </p:notesMasterIdLst>
  <p:sldIdLst>
    <p:sldId id="257" r:id="rId6"/>
    <p:sldId id="270" r:id="rId7"/>
    <p:sldId id="259" r:id="rId8"/>
    <p:sldId id="271" r:id="rId9"/>
    <p:sldId id="272" r:id="rId10"/>
    <p:sldId id="273" r:id="rId11"/>
    <p:sldId id="274" r:id="rId12"/>
    <p:sldId id="275"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85310"/>
  </p:normalViewPr>
  <p:slideViewPr>
    <p:cSldViewPr snapToGrid="0">
      <p:cViewPr varScale="1">
        <p:scale>
          <a:sx n="107" d="100"/>
          <a:sy n="107" d="100"/>
        </p:scale>
        <p:origin x="776" y="1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96" d="100"/>
          <a:sy n="96" d="100"/>
        </p:scale>
        <p:origin x="3688"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F249CD-587B-4FA0-ABA5-0D4AD6CADAA3}" type="datetimeFigureOut">
              <a:rPr lang="en-US" smtClean="0"/>
              <a:t>4/14/18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FFED19-D054-4641-8622-160587D64AA4}" type="slidenum">
              <a:rPr lang="en-US" smtClean="0"/>
              <a:t>‹#›</a:t>
            </a:fld>
            <a:endParaRPr lang="en-US"/>
          </a:p>
        </p:txBody>
      </p:sp>
    </p:spTree>
    <p:extLst>
      <p:ext uri="{BB962C8B-B14F-4D97-AF65-F5344CB8AC3E}">
        <p14:creationId xmlns:p14="http://schemas.microsoft.com/office/powerpoint/2010/main" val="8224211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FFED19-D054-4641-8622-160587D64AA4}" type="slidenum">
              <a:rPr lang="en-US" smtClean="0"/>
              <a:t>1</a:t>
            </a:fld>
            <a:endParaRPr lang="en-US"/>
          </a:p>
        </p:txBody>
      </p:sp>
    </p:spTree>
    <p:extLst>
      <p:ext uri="{BB962C8B-B14F-4D97-AF65-F5344CB8AC3E}">
        <p14:creationId xmlns:p14="http://schemas.microsoft.com/office/powerpoint/2010/main" val="1099055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CFFED19-D054-4641-8622-160587D64AA4}" type="slidenum">
              <a:rPr lang="en-US" smtClean="0"/>
              <a:t>2</a:t>
            </a:fld>
            <a:endParaRPr lang="en-US"/>
          </a:p>
        </p:txBody>
      </p:sp>
    </p:spTree>
    <p:extLst>
      <p:ext uri="{BB962C8B-B14F-4D97-AF65-F5344CB8AC3E}">
        <p14:creationId xmlns:p14="http://schemas.microsoft.com/office/powerpoint/2010/main" val="4020589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App Service has everything you need to build apps that target both web and mobile clients from a single app back-end.</a:t>
            </a:r>
          </a:p>
          <a:p>
            <a:pPr marL="285750" marR="0"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latin typeface="Segoe UI Light" panose="020B0502040204020203" pitchFamily="34" charset="0"/>
              </a:rPr>
              <a:t>Using API Apps, you can connect your app to dozens of popular services like Office 365 and salesforce.com in minutes, and integrate your own APIs so they can be used within any app.</a:t>
            </a:r>
            <a:endParaRPr lang="en-US" sz="1200" dirty="0"/>
          </a:p>
          <a:p>
            <a:pPr marL="285750" indent="-285750">
              <a:buFont typeface="Arial" panose="020B0604020202020204" pitchFamily="34" charset="0"/>
              <a:buChar char="•"/>
            </a:pPr>
            <a:r>
              <a:rPr lang="en-US" baseline="0" dirty="0"/>
              <a:t>And finally with Logic Apps, you can automate business processes using a simple no-code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80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1973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2878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148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 3:32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5283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Christina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8720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49216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10.jp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 Id="rId5" Type="http://schemas.openxmlformats.org/officeDocument/2006/relationships/image" Target="../media/image12.png"/><Relationship Id="rId4" Type="http://schemas.microsoft.com/office/2007/relationships/hdphoto" Target="../media/hdphoto1.wdp"/></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964495268"/>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68788662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dirty="0"/>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pPr defTabSz="914225">
              <a:defRPr/>
            </a:pPr>
            <a:fld id="{675909FA-3F91-0646-A6A8-60C236B90508}" type="slidenum">
              <a:rPr lang="en-US" smtClean="0"/>
              <a:pPr defTabSz="914225">
                <a:defRPr/>
              </a:pPr>
              <a:t>‹#›</a:t>
            </a:fld>
            <a:endParaRPr lang="en-US" dirty="0"/>
          </a:p>
        </p:txBody>
      </p:sp>
    </p:spTree>
    <p:extLst>
      <p:ext uri="{BB962C8B-B14F-4D97-AF65-F5344CB8AC3E}">
        <p14:creationId xmlns:p14="http://schemas.microsoft.com/office/powerpoint/2010/main" val="15624689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Tree>
    <p:extLst>
      <p:ext uri="{BB962C8B-B14F-4D97-AF65-F5344CB8AC3E}">
        <p14:creationId xmlns:p14="http://schemas.microsoft.com/office/powerpoint/2010/main" val="720041131"/>
      </p:ext>
    </p:extLst>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a:defRPr/>
            </a:pPr>
            <a:r>
              <a:rPr lang="en-US" dirty="0"/>
              <a:t>Microsoft Confidential</a:t>
            </a:r>
          </a:p>
        </p:txBody>
      </p:sp>
      <p:sp>
        <p:nvSpPr>
          <p:cNvPr id="4" name="Slide Number Placeholder 3"/>
          <p:cNvSpPr>
            <a:spLocks noGrp="1"/>
          </p:cNvSpPr>
          <p:nvPr>
            <p:ph type="sldNum" sz="quarter" idx="11"/>
          </p:nvPr>
        </p:nvSpPr>
        <p:spPr/>
        <p:txBody>
          <a:bodyPr/>
          <a:lstStyle/>
          <a:p>
            <a:pPr defTabSz="913165" fontAlgn="base">
              <a:spcBef>
                <a:spcPct val="0"/>
              </a:spcBef>
              <a:spcAft>
                <a:spcPct val="0"/>
              </a:spcAft>
              <a:defRPr/>
            </a:pPr>
            <a:fld id="{83758903-653A-7442-ACA2-36E6579F0BEB}" type="slidenum">
              <a:rPr lang="en-US" smtClean="0">
                <a:ea typeface="ＭＳ Ｐゴシック" charset="0"/>
              </a:rPr>
              <a:pPr defTabSz="913165" fontAlgn="base">
                <a:spcBef>
                  <a:spcPct val="0"/>
                </a:spcBef>
                <a:spcAft>
                  <a:spcPct val="0"/>
                </a:spcAft>
                <a:defRPr/>
              </a:pPr>
              <a:t>‹#›</a:t>
            </a:fld>
            <a:endParaRPr lang="en-US" dirty="0">
              <a:ea typeface="ＭＳ Ｐゴシック" charset="0"/>
            </a:endParaRPr>
          </a:p>
        </p:txBody>
      </p:sp>
      <p:sp>
        <p:nvSpPr>
          <p:cNvPr id="6" name="Content Placeholder 5"/>
          <p:cNvSpPr>
            <a:spLocks noGrp="1"/>
          </p:cNvSpPr>
          <p:nvPr>
            <p:ph sz="quarter" idx="12"/>
          </p:nvPr>
        </p:nvSpPr>
        <p:spPr>
          <a:xfrm>
            <a:off x="269240" y="1295021"/>
            <a:ext cx="11653523" cy="49574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4665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040794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49915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rIns="91440">
            <a:normAutofit/>
          </a:bodyPr>
          <a:lstStyle>
            <a:lvl1pPr>
              <a:defRPr sz="2666" baseline="0">
                <a:solidFill>
                  <a:schemeClr val="tx1"/>
                </a:solidFill>
                <a:latin typeface="+mn-lt"/>
              </a:defRPr>
            </a:lvl1pPr>
          </a:lstStyle>
          <a:p>
            <a:pPr lvl="0"/>
            <a:r>
              <a:rPr lang="en-US" dirty="0"/>
              <a:t>Click to edit slide content</a:t>
            </a:r>
          </a:p>
        </p:txBody>
      </p:sp>
      <p:sp>
        <p:nvSpPr>
          <p:cNvPr id="3" name="Date Placeholder 2"/>
          <p:cNvSpPr>
            <a:spLocks noGrp="1"/>
          </p:cNvSpPr>
          <p:nvPr>
            <p:ph type="dt" sz="half" idx="10"/>
          </p:nvPr>
        </p:nvSpPr>
        <p:spPr/>
        <p:txBody>
          <a:bodyPr/>
          <a:lstStyle>
            <a:lvl1pPr>
              <a:defRPr>
                <a:solidFill>
                  <a:schemeClr val="tx1"/>
                </a:solidFill>
                <a:latin typeface="+mn-lt"/>
              </a:defRPr>
            </a:lvl1pPr>
          </a:lstStyle>
          <a:p>
            <a:fld id="{C425F056-465B-9846-A958-8221F07CC566}" type="datetime1">
              <a:rPr lang="en-US" smtClean="0">
                <a:solidFill>
                  <a:srgbClr val="FFFFFF"/>
                </a:solidFill>
              </a:rPr>
              <a:pPr/>
              <a:t>4/14/18</a:t>
            </a:fld>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solidFill>
                  <a:srgbClr val="FFFFFF"/>
                </a:solidFill>
              </a:rPr>
              <a:pPr/>
              <a:t>‹#›</a:t>
            </a:fld>
            <a:endParaRPr lang="en-US" dirty="0">
              <a:solidFill>
                <a:srgbClr val="FFFFFF"/>
              </a:solidFill>
            </a:endParaRPr>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0" indent="0">
              <a:spcBef>
                <a:spcPts val="400"/>
              </a:spcBef>
              <a:buFontTx/>
              <a:buNone/>
              <a:defRPr sz="1866" baseline="0">
                <a:solidFill>
                  <a:schemeClr val="tx1"/>
                </a:solidFill>
                <a:latin typeface="+mn-lt"/>
              </a:defRPr>
            </a:lvl1pPr>
          </a:lstStyle>
          <a:p>
            <a:pPr lvl="0"/>
            <a:r>
              <a:rPr lang="en-US" dirty="0"/>
              <a:t>Click to edit slide content</a:t>
            </a:r>
          </a:p>
        </p:txBody>
      </p:sp>
    </p:spTree>
    <p:extLst>
      <p:ext uri="{BB962C8B-B14F-4D97-AF65-F5344CB8AC3E}">
        <p14:creationId xmlns:p14="http://schemas.microsoft.com/office/powerpoint/2010/main" val="341723892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329165567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906709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1"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07071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516919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22186230"/>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3637931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23827886"/>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2776081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3954742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110479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847018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386034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585941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39622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01586820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74779357"/>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54592016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9424172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69913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062211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888676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75101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51115" y="1686985"/>
            <a:ext cx="10515600" cy="1325033"/>
          </a:xfrm>
        </p:spPr>
        <p:txBody>
          <a:bodyPr/>
          <a:lstStyle/>
          <a:p>
            <a:r>
              <a:rPr lang="en-US"/>
              <a:t>Click to edit Master title style</a:t>
            </a:r>
          </a:p>
        </p:txBody>
      </p:sp>
      <p:sp>
        <p:nvSpPr>
          <p:cNvPr id="12" name="Text Placeholder 11"/>
          <p:cNvSpPr>
            <a:spLocks noGrp="1"/>
          </p:cNvSpPr>
          <p:nvPr>
            <p:ph type="body" sz="quarter" idx="10" hasCustomPrompt="1"/>
          </p:nvPr>
        </p:nvSpPr>
        <p:spPr>
          <a:xfrm>
            <a:off x="751418" y="3831169"/>
            <a:ext cx="10515600" cy="769861"/>
          </a:xfrm>
        </p:spPr>
        <p:txBody>
          <a:bodyPr>
            <a:normAutofit/>
          </a:bodyPr>
          <a:lstStyle>
            <a:lvl1pPr marL="0" indent="0">
              <a:buNone/>
              <a:defRPr sz="2666"/>
            </a:lvl1pPr>
          </a:lstStyle>
          <a:p>
            <a:pPr lvl="0"/>
            <a:r>
              <a:rPr lang="en-US" dirty="0"/>
              <a:t>Click to add author</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20971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666766321"/>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7533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85664840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019516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3109659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429124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114500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764896936"/>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1041185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514878010"/>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147493905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8478819"/>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83960849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5" name="Picture 4">
            <a:extLst>
              <a:ext uri="{FF2B5EF4-FFF2-40B4-BE49-F238E27FC236}">
                <a16:creationId xmlns:a16="http://schemas.microsoft.com/office/drawing/2014/main" id="{E6BFD83E-2DEF-5946-A490-BC4B2703B5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717" y="5319517"/>
            <a:ext cx="1734207" cy="1538483"/>
          </a:xfrm>
          <a:prstGeom prst="rect">
            <a:avLst/>
          </a:prstGeom>
        </p:spPr>
      </p:pic>
    </p:spTree>
    <p:extLst>
      <p:ext uri="{BB962C8B-B14F-4D97-AF65-F5344CB8AC3E}">
        <p14:creationId xmlns:p14="http://schemas.microsoft.com/office/powerpoint/2010/main" val="525010144"/>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722999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36463991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28610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40685226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175898323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4745853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626124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18281864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6" name="Presenter"/>
          <p:cNvSpPr txBox="1">
            <a:spLocks/>
          </p:cNvSpPr>
          <p:nvPr/>
        </p:nvSpPr>
        <p:spPr>
          <a:xfrm>
            <a:off x="6342215" y="5233034"/>
            <a:ext cx="5669955" cy="1095241"/>
          </a:xfrm>
          <a:prstGeom prst="rect">
            <a:avLst/>
          </a:prstGeom>
        </p:spPr>
        <p:txBody>
          <a:bodyPr vert="horz" wrap="square" lIns="228568" tIns="91387" rIns="146219" bIns="91387"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384">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823664948"/>
      </p:ext>
    </p:extLst>
  </p:cSld>
  <p:clrMapOvr>
    <a:masterClrMapping/>
  </p:clrMapOvr>
  <p:transition>
    <p:fade/>
  </p:transition>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7"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0" name="Title"/>
          <p:cNvSpPr>
            <a:spLocks noGrp="1"/>
          </p:cNvSpPr>
          <p:nvPr>
            <p:ph type="title" hasCustomPrompt="1"/>
          </p:nvPr>
        </p:nvSpPr>
        <p:spPr>
          <a:xfrm>
            <a:off x="6364081" y="4263385"/>
            <a:ext cx="5827921" cy="899665"/>
          </a:xfrm>
          <a:prstGeom prst="rect">
            <a:avLst/>
          </a:prstGeom>
        </p:spPr>
        <p:txBody>
          <a:bodyPr/>
          <a:lstStyle>
            <a:lvl1pPr>
              <a:defRPr lang="en-US" sz="5399"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42820672"/>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9" name="Title"/>
          <p:cNvSpPr>
            <a:spLocks noGrp="1"/>
          </p:cNvSpPr>
          <p:nvPr>
            <p:ph type="title" hasCustomPrompt="1"/>
          </p:nvPr>
        </p:nvSpPr>
        <p:spPr>
          <a:xfrm>
            <a:off x="1" y="2194769"/>
            <a:ext cx="12192001" cy="1081833"/>
          </a:xfrm>
          <a:prstGeom prst="rect">
            <a:avLst/>
          </a:prstGeom>
        </p:spPr>
        <p:txBody>
          <a:bodyPr/>
          <a:lstStyle>
            <a:lvl1pPr algn="ctr">
              <a:defRPr lang="en-US" sz="5399"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4026000655"/>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2"/>
            <a:ext cx="10722224" cy="1266359"/>
          </a:xfrm>
          <a:prstGeom prst="rect">
            <a:avLst/>
          </a:prstGeom>
        </p:spPr>
        <p:txBody>
          <a:bodyPr>
            <a:noAutofit/>
          </a:bodyPr>
          <a:lstStyle>
            <a:lvl1pPr algn="ctr">
              <a:defRPr sz="7998"/>
            </a:lvl1pPr>
          </a:lstStyle>
          <a:p>
            <a:pPr algn="ctr"/>
            <a:r>
              <a:rPr lang="en-US" sz="7996"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724706024"/>
      </p:ext>
    </p:extLst>
  </p:cSld>
  <p:clrMapOvr>
    <a:masterClrMapping/>
  </p:clrMapOvr>
  <p:transition>
    <p:fade/>
  </p:transition>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95984896"/>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1384265818"/>
      </p:ext>
    </p:extLst>
  </p:cSld>
  <p:clrMapOvr>
    <a:masterClrMapping/>
  </p:clrMapOvr>
  <p:transition>
    <p:fade/>
  </p:transition>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32347702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98754338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155545057"/>
      </p:ext>
    </p:extLst>
  </p:cSld>
  <p:clrMapOvr>
    <a:masterClrMapping/>
  </p:clrMapOvr>
  <p:transition>
    <p:fade/>
  </p:transition>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3738278003"/>
      </p:ext>
    </p:extLst>
  </p:cSld>
  <p:clrMapOvr>
    <a:masterClrMapping/>
  </p:clrMapOvr>
  <p:transition>
    <p:fade/>
  </p:transition>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Tree>
    <p:extLst>
      <p:ext uri="{BB962C8B-B14F-4D97-AF65-F5344CB8AC3E}">
        <p14:creationId xmlns:p14="http://schemas.microsoft.com/office/powerpoint/2010/main" val="838710510"/>
      </p:ext>
    </p:extLst>
  </p:cSld>
  <p:clrMapOvr>
    <a:masterClrMapping/>
  </p:clrMapOvr>
  <p:transition>
    <p:fade/>
  </p:transition>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2" name="Body"/>
          <p:cNvSpPr>
            <a:spLocks noGrp="1"/>
          </p:cNvSpPr>
          <p:nvPr>
            <p:ph type="body" sz="quarter" idx="11"/>
          </p:nvPr>
        </p:nvSpPr>
        <p:spPr>
          <a:xfrm>
            <a:off x="373985" y="4824405"/>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510257852"/>
      </p:ext>
    </p:extLst>
  </p:cSld>
  <p:clrMapOvr>
    <a:masterClrMapping/>
  </p:clrMapOvr>
  <p:transition>
    <p:fade/>
  </p:transition>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sp>
        <p:nvSpPr>
          <p:cNvPr id="14" name="Subhead"/>
          <p:cNvSpPr>
            <a:spLocks noGrp="1"/>
          </p:cNvSpPr>
          <p:nvPr>
            <p:ph type="body" sz="quarter" idx="12" hasCustomPrompt="1"/>
          </p:nvPr>
        </p:nvSpPr>
        <p:spPr>
          <a:xfrm>
            <a:off x="374748" y="3873502"/>
            <a:ext cx="6748632" cy="950913"/>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2076656623"/>
      </p:ext>
    </p:extLst>
  </p:cSld>
  <p:clrMapOvr>
    <a:masterClrMapping/>
  </p:clrMapOvr>
  <p:transition>
    <p:fade/>
  </p:transition>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7" y="147878"/>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4012579623"/>
      </p:ext>
    </p:extLst>
  </p:cSld>
  <p:clrMapOvr>
    <a:masterClrMapping/>
  </p:clrMapOvr>
  <p:transition>
    <p:fade/>
  </p:transition>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210168705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3"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65295426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8"/>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110687292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412480831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0798179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8"/>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3"/>
            <a:ext cx="1169019" cy="250567"/>
          </a:xfrm>
          <a:prstGeom prst="rect">
            <a:avLst/>
          </a:prstGeom>
        </p:spPr>
      </p:pic>
    </p:spTree>
    <p:extLst>
      <p:ext uri="{BB962C8B-B14F-4D97-AF65-F5344CB8AC3E}">
        <p14:creationId xmlns:p14="http://schemas.microsoft.com/office/powerpoint/2010/main" val="59031857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24542963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4" name="Subhead"/>
          <p:cNvSpPr txBox="1">
            <a:spLocks/>
          </p:cNvSpPr>
          <p:nvPr/>
        </p:nvSpPr>
        <p:spPr>
          <a:xfrm>
            <a:off x="274390" y="1415482"/>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2228431107"/>
      </p:ext>
    </p:extLst>
  </p:cSld>
  <p:clrMapOvr>
    <a:masterClrMapping/>
  </p:clrMapOvr>
  <p:transition>
    <p:fade/>
  </p:transition>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
        <p:nvSpPr>
          <p:cNvPr id="13" name="Headline"/>
          <p:cNvSpPr>
            <a:spLocks noGrp="1"/>
          </p:cNvSpPr>
          <p:nvPr>
            <p:ph type="title" hasCustomPrompt="1"/>
          </p:nvPr>
        </p:nvSpPr>
        <p:spPr>
          <a:xfrm>
            <a:off x="274711" y="295279"/>
            <a:ext cx="9875336" cy="923922"/>
          </a:xfrm>
          <a:prstGeom prst="rect">
            <a:avLst/>
          </a:prstGeom>
        </p:spPr>
        <p:txBody>
          <a:bodyPr/>
          <a:lstStyle>
            <a:lvl1pPr>
              <a:defRPr sz="5199">
                <a:solidFill>
                  <a:schemeClr val="tx1"/>
                </a:solidFill>
              </a:defRPr>
            </a:lvl1pPr>
          </a:lstStyle>
          <a:p>
            <a:r>
              <a:rPr lang="en-US" dirty="0"/>
              <a:t>Headline</a:t>
            </a:r>
          </a:p>
        </p:txBody>
      </p:sp>
    </p:spTree>
    <p:extLst>
      <p:ext uri="{BB962C8B-B14F-4D97-AF65-F5344CB8AC3E}">
        <p14:creationId xmlns:p14="http://schemas.microsoft.com/office/powerpoint/2010/main" val="4143638071"/>
      </p:ext>
    </p:extLst>
  </p:cSld>
  <p:clrMapOvr>
    <a:masterClrMapping/>
  </p:clrMapOvr>
  <p:transition>
    <p:fade/>
  </p:transition>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3" y="303716"/>
            <a:ext cx="1661373" cy="382084"/>
          </a:xfrm>
          <a:prstGeom prst="rect">
            <a:avLst/>
          </a:prstGeom>
        </p:spPr>
      </p:pic>
    </p:spTree>
    <p:extLst>
      <p:ext uri="{BB962C8B-B14F-4D97-AF65-F5344CB8AC3E}">
        <p14:creationId xmlns:p14="http://schemas.microsoft.com/office/powerpoint/2010/main" val="3471207485"/>
      </p:ext>
    </p:extLst>
  </p:cSld>
  <p:clrMapOvr>
    <a:masterClrMapping/>
  </p:clrMapOvr>
  <p:transition>
    <p:fade/>
  </p:transition>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1"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9135234"/>
      </p:ext>
    </p:extLst>
  </p:cSld>
  <p:clrMapOvr>
    <a:masterClrMapping/>
  </p:clrMapOvr>
  <p:transition>
    <p:fade/>
  </p:transition>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5"/>
            <a:ext cx="8772126" cy="917575"/>
          </a:xfrm>
          <a:prstGeom prst="rect">
            <a:avLst/>
          </a:prstGeom>
        </p:spPr>
        <p:txBody>
          <a:bodyPr/>
          <a:lstStyle/>
          <a:p>
            <a:r>
              <a:rPr lang="en-US" sz="5399">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708246075"/>
      </p:ext>
    </p:extLst>
  </p:cSld>
  <p:clrMapOvr>
    <a:masterClrMapping/>
  </p:clrMapOvr>
  <p:transition>
    <p:fade/>
  </p:transition>
  <p:hf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5"/>
            <a:ext cx="10086517"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80" y="4928557"/>
            <a:ext cx="2714605" cy="1972396"/>
          </a:xfrm>
          <a:prstGeom prst="rect">
            <a:avLst/>
          </a:prstGeom>
        </p:spPr>
      </p:pic>
    </p:spTree>
    <p:extLst>
      <p:ext uri="{BB962C8B-B14F-4D97-AF65-F5344CB8AC3E}">
        <p14:creationId xmlns:p14="http://schemas.microsoft.com/office/powerpoint/2010/main" val="1794436430"/>
      </p:ext>
    </p:extLst>
  </p:cSld>
  <p:clrMapOvr>
    <a:masterClrMapping/>
  </p:clrMapOvr>
  <p:transition>
    <p:fade/>
  </p:transition>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38052943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Tree>
    <p:extLst>
      <p:ext uri="{BB962C8B-B14F-4D97-AF65-F5344CB8AC3E}">
        <p14:creationId xmlns:p14="http://schemas.microsoft.com/office/powerpoint/2010/main" val="204842858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64989425"/>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228246530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8"/>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40"/>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23" tIns="46623" rIns="46623" bIns="46623" numCol="1" spcCol="0" rtlCol="0" fromWordArt="0" anchor="ctr" anchorCtr="0" forceAA="0" compatLnSpc="1">
            <a:prstTxWarp prst="textNoShape">
              <a:avLst/>
            </a:prstTxWarp>
            <a:noAutofit/>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6"/>
            <a:ext cx="3694118" cy="2413891"/>
          </a:xfrm>
          <a:prstGeom prst="rect">
            <a:avLst/>
          </a:prstGeom>
        </p:spPr>
        <p:txBody>
          <a:bodyPr anchor="ctr">
            <a:noAutofit/>
          </a:bodyPr>
          <a:lstStyle>
            <a:lvl1pPr>
              <a:defRPr sz="8798"/>
            </a:lvl1pPr>
          </a:lstStyle>
          <a:p>
            <a:r>
              <a:rPr lang="en-US" sz="8796" dirty="0">
                <a:solidFill>
                  <a:schemeClr val="bg1">
                    <a:alpha val="99000"/>
                  </a:schemeClr>
                </a:solidFill>
              </a:rPr>
              <a:t>Q&amp;A</a:t>
            </a:r>
          </a:p>
        </p:txBody>
      </p:sp>
    </p:spTree>
    <p:extLst>
      <p:ext uri="{BB962C8B-B14F-4D97-AF65-F5344CB8AC3E}">
        <p14:creationId xmlns:p14="http://schemas.microsoft.com/office/powerpoint/2010/main" val="138616911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6"/>
            <a:ext cx="12192000" cy="6852165"/>
          </a:xfrm>
          <a:prstGeom prst="rect">
            <a:avLst/>
          </a:prstGeom>
        </p:spPr>
      </p:pic>
      <p:sp>
        <p:nvSpPr>
          <p:cNvPr id="8" name="Rectangle 7"/>
          <p:cNvSpPr/>
          <p:nvPr userDrawn="1"/>
        </p:nvSpPr>
        <p:spPr bwMode="auto">
          <a:xfrm>
            <a:off x="10187269"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42" tIns="46621" rIns="93242" bIns="46621" numCol="1" rtlCol="0" anchor="ctr" anchorCtr="0" compatLnSpc="1">
            <a:prstTxWarp prst="textNoShape">
              <a:avLst/>
            </a:prstTxWarp>
          </a:bodyPr>
          <a:lstStyle/>
          <a:p>
            <a:pPr marL="0" marR="0" lvl="0" indent="0" algn="ctr" defTabSz="932111"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2"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31" tIns="41966" rIns="83931" bIns="41966" numCol="1" anchor="t" anchorCtr="0" compatLnSpc="1">
            <a:prstTxWarp prst="textNoShape">
              <a:avLst/>
            </a:prstTxWarp>
          </a:bodyPr>
          <a:lstStyle/>
          <a:p>
            <a:pPr marL="0" marR="0" lvl="0" indent="0" defTabSz="932380" eaLnBrk="1" fontAlgn="auto" latinLnBrk="0" hangingPunct="1">
              <a:lnSpc>
                <a:spcPct val="100000"/>
              </a:lnSpc>
              <a:spcBef>
                <a:spcPts val="0"/>
              </a:spcBef>
              <a:spcAft>
                <a:spcPts val="0"/>
              </a:spcAft>
              <a:buClrTx/>
              <a:buSzTx/>
              <a:buFontTx/>
              <a:buNone/>
              <a:tabLst/>
              <a:defRPr/>
            </a:pPr>
            <a:endParaRPr kumimoji="0" lang="en-US" sz="1631"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1"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2209925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3913155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170284552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13505" rtl="0" fontAlgn="base">
              <a:lnSpc>
                <a:spcPct val="90000"/>
              </a:lnSpc>
              <a:spcBef>
                <a:spcPct val="0"/>
              </a:spcBef>
              <a:spcAft>
                <a:spcPct val="0"/>
              </a:spcAft>
              <a:defRPr lang="en-US" sz="5294" kern="1200" spc="-100"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6339783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147806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44158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grpId="0" nodeType="with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950"/>
                                        <p:tgtEl>
                                          <p:spTgt spid="14"/>
                                        </p:tgtEl>
                                      </p:cBhvr>
                                    </p:animEffect>
                                  </p:childTnLst>
                                </p:cTn>
                              </p:par>
                              <p:par>
                                <p:cTn id="30" presetID="63" presetClass="path" presetSubtype="0" decel="100000" fill="hold" grpId="1" nodeType="withEffect">
                                  <p:stCondLst>
                                    <p:cond delay="1000"/>
                                  </p:stCondLst>
                                  <p:childTnLst>
                                    <p:animMotion origin="layout" path="M -0.01455 -1.34362E-6 L -3.90605E-7 -1.34362E-6 " pathEditMode="relative" rAng="0" ptsTypes="AA">
                                      <p:cBhvr>
                                        <p:cTn id="31" dur="950" fill="hold"/>
                                        <p:tgtEl>
                                          <p:spTgt spid="14"/>
                                        </p:tgtEl>
                                        <p:attrNameLst>
                                          <p:attrName>ppt_x</p:attrName>
                                          <p:attrName>ppt_y</p:attrName>
                                        </p:attrNameLst>
                                      </p:cBhvr>
                                      <p:rCtr x="728" y="0"/>
                                    </p:animMotion>
                                  </p:childTnLst>
                                </p:cTn>
                              </p:par>
                              <p:par>
                                <p:cTn id="32" presetID="6" presetClass="emph" presetSubtype="0" accel="100000" autoRev="1" fill="hold" grpId="2" nodeType="withEffect">
                                  <p:stCondLst>
                                    <p:cond delay="300"/>
                                  </p:stCondLst>
                                  <p:childTnLst>
                                    <p:animScale>
                                      <p:cBhvr>
                                        <p:cTn id="33" dur="500" fill="hold"/>
                                        <p:tgtEl>
                                          <p:spTgt spid="14"/>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1.34362E-6 L -3.90605E-7 -1.34362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09258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2544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2073019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48441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19334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371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9760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9180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07466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91308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009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43942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067361"/>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4922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663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087927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36888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11304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64719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4413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4901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5764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901129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7884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97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768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398151420"/>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8158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00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403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2971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12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4/14/18</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58838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209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8043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03734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5"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dirty="0"/>
              <a:t>Microsoft Confidential</a:t>
            </a:r>
          </a:p>
        </p:txBody>
      </p:sp>
      <p:sp>
        <p:nvSpPr>
          <p:cNvPr id="5" name="Slide Number Placeholder 3"/>
          <p:cNvSpPr>
            <a:spLocks noGrp="1"/>
          </p:cNvSpPr>
          <p:nvPr>
            <p:ph type="sldNum" sz="quarter" idx="15"/>
          </p:nvPr>
        </p:nvSpPr>
        <p:spPr/>
        <p:txBody>
          <a:bodyPr/>
          <a:lstStyle>
            <a:lvl1pPr>
              <a:defRPr/>
            </a:lvl1pPr>
          </a:lstStyle>
          <a:p>
            <a:pPr defTabSz="914225">
              <a:defRPr/>
            </a:pPr>
            <a:fld id="{6052FC3A-E1BD-E54F-9A48-71EBDEF00552}" type="slidenum">
              <a:rPr lang="en-US" smtClean="0"/>
              <a:pPr defTabSz="914225">
                <a:defRPr/>
              </a:pPr>
              <a:t>‹#›</a:t>
            </a:fld>
            <a:endParaRPr lang="en-US" dirty="0"/>
          </a:p>
        </p:txBody>
      </p:sp>
    </p:spTree>
    <p:extLst>
      <p:ext uri="{BB962C8B-B14F-4D97-AF65-F5344CB8AC3E}">
        <p14:creationId xmlns:p14="http://schemas.microsoft.com/office/powerpoint/2010/main" val="1554919535"/>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image" Target="../media/image1.png"/><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 Type="http://schemas.openxmlformats.org/officeDocument/2006/relationships/slideLayout" Target="../slideLayouts/slideLayout68.xml"/><Relationship Id="rId21" Type="http://schemas.openxmlformats.org/officeDocument/2006/relationships/slideLayout" Target="../slideLayouts/slideLayout86.xml"/><Relationship Id="rId34" Type="http://schemas.openxmlformats.org/officeDocument/2006/relationships/theme" Target="../theme/theme3.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image" Target="../media/image9.png"/><Relationship Id="rId8" Type="http://schemas.openxmlformats.org/officeDocument/2006/relationships/slideLayout" Target="../slideLayouts/slideLayout7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5" Type="http://schemas.openxmlformats.org/officeDocument/2006/relationships/slideLayout" Target="../slideLayouts/slideLayout103.xml"/><Relationship Id="rId4" Type="http://schemas.openxmlformats.org/officeDocument/2006/relationships/slideLayout" Target="../slideLayouts/slideLayout10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20.emf"/><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5849836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2" y="1906413"/>
            <a:ext cx="4214127" cy="401305"/>
          </a:xfrm>
          <a:prstGeom prst="rect">
            <a:avLst/>
          </a:prstGeom>
        </p:spPr>
      </p:pic>
    </p:spTree>
    <p:extLst>
      <p:ext uri="{BB962C8B-B14F-4D97-AF65-F5344CB8AC3E}">
        <p14:creationId xmlns:p14="http://schemas.microsoft.com/office/powerpoint/2010/main" val="25564685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Lst>
  <p:transition>
    <p:fade/>
  </p:transition>
  <p:hf hdr="0" ftr="0" dt="0"/>
  <p:txStyles>
    <p:titleStyle>
      <a:lvl1pPr algn="l" defTabSz="914004" rtl="0" eaLnBrk="1" latinLnBrk="0" hangingPunct="1">
        <a:lnSpc>
          <a:spcPct val="90000"/>
        </a:lnSpc>
        <a:spcBef>
          <a:spcPct val="0"/>
        </a:spcBef>
        <a:buNone/>
        <a:defRPr lang="en-US" sz="5292" b="0" kern="1200" cap="none" spc="-100" baseline="0" dirty="0" smtClean="0">
          <a:ln w="3175">
            <a:noFill/>
          </a:ln>
          <a:solidFill>
            <a:schemeClr val="bg1"/>
          </a:solidFill>
          <a:effectLst/>
          <a:latin typeface="+mj-lt"/>
          <a:ea typeface="+mn-ea"/>
          <a:cs typeface="Segoe UI" pitchFamily="34" charset="0"/>
        </a:defRPr>
      </a:lvl1pPr>
    </p:titleStyle>
    <p:bodyStyle>
      <a:lvl1pPr marL="336012" marR="0" indent="-33601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19" kern="1200" spc="0" baseline="0">
          <a:solidFill>
            <a:schemeClr val="bg1"/>
          </a:solidFill>
          <a:latin typeface="+mj-lt"/>
          <a:ea typeface="+mn-ea"/>
          <a:cs typeface="+mn-cs"/>
        </a:defRPr>
      </a:lvl1pPr>
      <a:lvl2pPr marL="572464" marR="0" indent="-236452"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027"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036"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043" marR="0" indent="-224008" algn="l" defTabSz="914004"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514"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517"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519"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522" indent="-228502" algn="l" defTabSz="91400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04" rtl="0" eaLnBrk="1" latinLnBrk="0" hangingPunct="1">
        <a:defRPr sz="1764" kern="1200">
          <a:solidFill>
            <a:schemeClr val="tx1"/>
          </a:solidFill>
          <a:latin typeface="+mn-lt"/>
          <a:ea typeface="+mn-ea"/>
          <a:cs typeface="+mn-cs"/>
        </a:defRPr>
      </a:lvl1pPr>
      <a:lvl2pPr marL="457002" algn="l" defTabSz="914004" rtl="0" eaLnBrk="1" latinLnBrk="0" hangingPunct="1">
        <a:defRPr sz="1764" kern="1200">
          <a:solidFill>
            <a:schemeClr val="tx1"/>
          </a:solidFill>
          <a:latin typeface="+mn-lt"/>
          <a:ea typeface="+mn-ea"/>
          <a:cs typeface="+mn-cs"/>
        </a:defRPr>
      </a:lvl2pPr>
      <a:lvl3pPr marL="914004" algn="l" defTabSz="914004" rtl="0" eaLnBrk="1" latinLnBrk="0" hangingPunct="1">
        <a:defRPr sz="1764" kern="1200">
          <a:solidFill>
            <a:schemeClr val="tx1"/>
          </a:solidFill>
          <a:latin typeface="+mn-lt"/>
          <a:ea typeface="+mn-ea"/>
          <a:cs typeface="+mn-cs"/>
        </a:defRPr>
      </a:lvl3pPr>
      <a:lvl4pPr marL="1371007" algn="l" defTabSz="914004" rtl="0" eaLnBrk="1" latinLnBrk="0" hangingPunct="1">
        <a:defRPr sz="1764" kern="1200">
          <a:solidFill>
            <a:schemeClr val="tx1"/>
          </a:solidFill>
          <a:latin typeface="+mn-lt"/>
          <a:ea typeface="+mn-ea"/>
          <a:cs typeface="+mn-cs"/>
        </a:defRPr>
      </a:lvl4pPr>
      <a:lvl5pPr marL="1828010" algn="l" defTabSz="914004" rtl="0" eaLnBrk="1" latinLnBrk="0" hangingPunct="1">
        <a:defRPr sz="1764" kern="1200">
          <a:solidFill>
            <a:schemeClr val="tx1"/>
          </a:solidFill>
          <a:latin typeface="+mn-lt"/>
          <a:ea typeface="+mn-ea"/>
          <a:cs typeface="+mn-cs"/>
        </a:defRPr>
      </a:lvl5pPr>
      <a:lvl6pPr marL="2285013" algn="l" defTabSz="914004" rtl="0" eaLnBrk="1" latinLnBrk="0" hangingPunct="1">
        <a:defRPr sz="1764" kern="1200">
          <a:solidFill>
            <a:schemeClr val="tx1"/>
          </a:solidFill>
          <a:latin typeface="+mn-lt"/>
          <a:ea typeface="+mn-ea"/>
          <a:cs typeface="+mn-cs"/>
        </a:defRPr>
      </a:lvl6pPr>
      <a:lvl7pPr marL="2742015" algn="l" defTabSz="914004" rtl="0" eaLnBrk="1" latinLnBrk="0" hangingPunct="1">
        <a:defRPr sz="1764" kern="1200">
          <a:solidFill>
            <a:schemeClr val="tx1"/>
          </a:solidFill>
          <a:latin typeface="+mn-lt"/>
          <a:ea typeface="+mn-ea"/>
          <a:cs typeface="+mn-cs"/>
        </a:defRPr>
      </a:lvl7pPr>
      <a:lvl8pPr marL="3199018" algn="l" defTabSz="914004" rtl="0" eaLnBrk="1" latinLnBrk="0" hangingPunct="1">
        <a:defRPr sz="1764" kern="1200">
          <a:solidFill>
            <a:schemeClr val="tx1"/>
          </a:solidFill>
          <a:latin typeface="+mn-lt"/>
          <a:ea typeface="+mn-ea"/>
          <a:cs typeface="+mn-cs"/>
        </a:defRPr>
      </a:lvl8pPr>
      <a:lvl9pPr marL="3656021" algn="l" defTabSz="914004"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5"/>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910500006"/>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7"/>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4" y="1189182"/>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7"/>
            <a:ext cx="3859607" cy="133860"/>
          </a:xfrm>
          <a:prstGeom prst="rect">
            <a:avLst/>
          </a:prstGeom>
        </p:spPr>
        <p:txBody>
          <a:bodyPr vert="horz" lIns="0" tIns="0" rIns="91440" bIns="0" rtlCol="0" anchor="ctr"/>
          <a:lstStyle>
            <a:lvl1pPr marL="0" algn="l" defTabSz="91402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rPr lang="en-US" dirty="0"/>
              <a:t>Microsoft Confidential</a:t>
            </a:r>
          </a:p>
        </p:txBody>
      </p:sp>
      <p:sp>
        <p:nvSpPr>
          <p:cNvPr id="5" name="Slide Number Placeholder 4"/>
          <p:cNvSpPr>
            <a:spLocks noGrp="1"/>
          </p:cNvSpPr>
          <p:nvPr>
            <p:ph type="sldNum" sz="quarter" idx="4"/>
          </p:nvPr>
        </p:nvSpPr>
        <p:spPr>
          <a:xfrm>
            <a:off x="11367170" y="6437747"/>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165" fontAlgn="base">
              <a:spcBef>
                <a:spcPct val="0"/>
              </a:spcBef>
              <a:spcAft>
                <a:spcPct val="0"/>
              </a:spcAft>
              <a:defRPr/>
            </a:pPr>
            <a:fld id="{83758903-653A-7442-ACA2-36E6579F0BEB}" type="slidenum">
              <a:rPr lang="en-US" smtClean="0">
                <a:ea typeface="ＭＳ Ｐゴシック" charset="0"/>
              </a:rPr>
              <a:pPr defTabSz="913165" fontAlgn="base">
                <a:spcBef>
                  <a:spcPct val="0"/>
                </a:spcBef>
                <a:spcAft>
                  <a:spcPct val="0"/>
                </a:spcAft>
                <a:defRPr/>
              </a:pPr>
              <a:t>‹#›</a:t>
            </a:fld>
            <a:endParaRPr lang="en-US" dirty="0">
              <a:ea typeface="ＭＳ Ｐゴシック" charset="0"/>
            </a:endParaRPr>
          </a:p>
        </p:txBody>
      </p:sp>
    </p:spTree>
    <p:extLst>
      <p:ext uri="{BB962C8B-B14F-4D97-AF65-F5344CB8AC3E}">
        <p14:creationId xmlns:p14="http://schemas.microsoft.com/office/powerpoint/2010/main" val="248306383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Lst>
  <p:transition>
    <p:fade/>
  </p:transition>
  <p:txStyles>
    <p:titleStyle>
      <a:lvl1pPr algn="l" defTabSz="913165" rtl="0" eaLnBrk="0" fontAlgn="base" hangingPunct="0">
        <a:lnSpc>
          <a:spcPct val="90000"/>
        </a:lnSpc>
        <a:spcBef>
          <a:spcPct val="0"/>
        </a:spcBef>
        <a:spcAft>
          <a:spcPct val="0"/>
        </a:spcAft>
        <a:defRPr lang="en-US" sz="5292" kern="1200" spc="-100" dirty="0">
          <a:ln w="3175">
            <a:noFill/>
          </a:ln>
          <a:solidFill>
            <a:schemeClr val="tx2"/>
          </a:solidFill>
          <a:latin typeface="+mj-lt"/>
          <a:ea typeface="ＭＳ Ｐゴシック" charset="0"/>
          <a:cs typeface="Segoe UI" pitchFamily="34" charset="0"/>
        </a:defRPr>
      </a:lvl1pPr>
      <a:lvl2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165"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26"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053"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078"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106" algn="l" defTabSz="913165"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p:titleStyle>
    <p:bodyStyle>
      <a:lvl1pPr marL="336019" indent="-336019" algn="l" defTabSz="913165" rtl="0" eaLnBrk="0" fontAlgn="base" hangingPunct="0">
        <a:lnSpc>
          <a:spcPct val="90000"/>
        </a:lnSpc>
        <a:spcBef>
          <a:spcPct val="20000"/>
        </a:spcBef>
        <a:spcAft>
          <a:spcPct val="0"/>
        </a:spcAft>
        <a:buSzPct val="90000"/>
        <a:buFont typeface="Arial" charset="0"/>
        <a:buChar char="•"/>
        <a:defRPr sz="3919" kern="1200">
          <a:solidFill>
            <a:schemeClr val="tx2"/>
          </a:solidFill>
          <a:latin typeface="+mj-lt"/>
          <a:ea typeface="ＭＳ Ｐゴシック" charset="0"/>
          <a:cs typeface="ＭＳ Ｐゴシック" charset="0"/>
        </a:defRPr>
      </a:lvl1pPr>
      <a:lvl2pPr marL="572479" indent="-236457" algn="l" defTabSz="91316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047" indent="-224014" algn="l" defTabSz="91316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059" indent="-224014" algn="l" defTabSz="91316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072" indent="-224014" algn="l" defTabSz="91316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3574"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87"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600"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16" indent="-228507" algn="l" defTabSz="91402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27" rtl="0" eaLnBrk="1" latinLnBrk="0" hangingPunct="1">
        <a:defRPr sz="1765" kern="1200">
          <a:solidFill>
            <a:schemeClr val="tx1"/>
          </a:solidFill>
          <a:latin typeface="+mn-lt"/>
          <a:ea typeface="+mn-ea"/>
          <a:cs typeface="+mn-cs"/>
        </a:defRPr>
      </a:lvl1pPr>
      <a:lvl2pPr marL="457013" algn="l" defTabSz="914027" rtl="0" eaLnBrk="1" latinLnBrk="0" hangingPunct="1">
        <a:defRPr sz="1765" kern="1200">
          <a:solidFill>
            <a:schemeClr val="tx1"/>
          </a:solidFill>
          <a:latin typeface="+mn-lt"/>
          <a:ea typeface="+mn-ea"/>
          <a:cs typeface="+mn-cs"/>
        </a:defRPr>
      </a:lvl2pPr>
      <a:lvl3pPr marL="914027" algn="l" defTabSz="914027" rtl="0" eaLnBrk="1" latinLnBrk="0" hangingPunct="1">
        <a:defRPr sz="1765" kern="1200">
          <a:solidFill>
            <a:schemeClr val="tx1"/>
          </a:solidFill>
          <a:latin typeface="+mn-lt"/>
          <a:ea typeface="+mn-ea"/>
          <a:cs typeface="+mn-cs"/>
        </a:defRPr>
      </a:lvl3pPr>
      <a:lvl4pPr marL="1371040" algn="l" defTabSz="914027" rtl="0" eaLnBrk="1" latinLnBrk="0" hangingPunct="1">
        <a:defRPr sz="1765" kern="1200">
          <a:solidFill>
            <a:schemeClr val="tx1"/>
          </a:solidFill>
          <a:latin typeface="+mn-lt"/>
          <a:ea typeface="+mn-ea"/>
          <a:cs typeface="+mn-cs"/>
        </a:defRPr>
      </a:lvl4pPr>
      <a:lvl5pPr marL="1828054" algn="l" defTabSz="914027" rtl="0" eaLnBrk="1" latinLnBrk="0" hangingPunct="1">
        <a:defRPr sz="1765" kern="1200">
          <a:solidFill>
            <a:schemeClr val="tx1"/>
          </a:solidFill>
          <a:latin typeface="+mn-lt"/>
          <a:ea typeface="+mn-ea"/>
          <a:cs typeface="+mn-cs"/>
        </a:defRPr>
      </a:lvl5pPr>
      <a:lvl6pPr marL="2285069" algn="l" defTabSz="914027" rtl="0" eaLnBrk="1" latinLnBrk="0" hangingPunct="1">
        <a:defRPr sz="1765" kern="1200">
          <a:solidFill>
            <a:schemeClr val="tx1"/>
          </a:solidFill>
          <a:latin typeface="+mn-lt"/>
          <a:ea typeface="+mn-ea"/>
          <a:cs typeface="+mn-cs"/>
        </a:defRPr>
      </a:lvl6pPr>
      <a:lvl7pPr marL="2742080" algn="l" defTabSz="914027" rtl="0" eaLnBrk="1" latinLnBrk="0" hangingPunct="1">
        <a:defRPr sz="1765" kern="1200">
          <a:solidFill>
            <a:schemeClr val="tx1"/>
          </a:solidFill>
          <a:latin typeface="+mn-lt"/>
          <a:ea typeface="+mn-ea"/>
          <a:cs typeface="+mn-cs"/>
        </a:defRPr>
      </a:lvl7pPr>
      <a:lvl8pPr marL="3199093" algn="l" defTabSz="914027" rtl="0" eaLnBrk="1" latinLnBrk="0" hangingPunct="1">
        <a:defRPr sz="1765" kern="1200">
          <a:solidFill>
            <a:schemeClr val="tx1"/>
          </a:solidFill>
          <a:latin typeface="+mn-lt"/>
          <a:ea typeface="+mn-ea"/>
          <a:cs typeface="+mn-cs"/>
        </a:defRPr>
      </a:lvl8pPr>
      <a:lvl9pPr marL="3656109" algn="l" defTabSz="91402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17294925"/>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98.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29.emf"/><Relationship Id="rId21" Type="http://schemas.openxmlformats.org/officeDocument/2006/relationships/image" Target="../media/image48.emf"/><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4.xml"/><Relationship Id="rId16" Type="http://schemas.openxmlformats.org/officeDocument/2006/relationships/image" Target="../media/image43.png"/><Relationship Id="rId20" Type="http://schemas.openxmlformats.org/officeDocument/2006/relationships/image" Target="../media/image47.emf"/><Relationship Id="rId1" Type="http://schemas.openxmlformats.org/officeDocument/2006/relationships/slideLayout" Target="../slideLayouts/slideLayout101.xml"/><Relationship Id="rId6" Type="http://schemas.openxmlformats.org/officeDocument/2006/relationships/image" Target="../media/image28.emf"/><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3.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emf"/><Relationship Id="rId27" Type="http://schemas.openxmlformats.org/officeDocument/2006/relationships/image" Target="../media/image54.png"/></Relationships>
</file>

<file path=ppt/slides/_rels/slide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5.emf"/><Relationship Id="rId3" Type="http://schemas.openxmlformats.org/officeDocument/2006/relationships/image" Target="../media/image29.emf"/><Relationship Id="rId7" Type="http://schemas.openxmlformats.org/officeDocument/2006/relationships/image" Target="../media/image55.emf"/><Relationship Id="rId12" Type="http://schemas.openxmlformats.org/officeDocument/2006/relationships/image" Target="../media/image60.png"/><Relationship Id="rId17" Type="http://schemas.openxmlformats.org/officeDocument/2006/relationships/image" Target="../media/image64.png"/><Relationship Id="rId2" Type="http://schemas.openxmlformats.org/officeDocument/2006/relationships/notesSlide" Target="../notesSlides/notesSlide5.xml"/><Relationship Id="rId16" Type="http://schemas.microsoft.com/office/2007/relationships/hdphoto" Target="../media/hdphoto2.wdp"/><Relationship Id="rId1" Type="http://schemas.openxmlformats.org/officeDocument/2006/relationships/slideLayout" Target="../slideLayouts/slideLayout101.xml"/><Relationship Id="rId6" Type="http://schemas.openxmlformats.org/officeDocument/2006/relationships/image" Target="../media/image31.png"/><Relationship Id="rId11" Type="http://schemas.openxmlformats.org/officeDocument/2006/relationships/image" Target="../media/image59.emf"/><Relationship Id="rId5" Type="http://schemas.openxmlformats.org/officeDocument/2006/relationships/image" Target="../media/image28.emf"/><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6.emf"/><Relationship Id="rId4" Type="http://schemas.openxmlformats.org/officeDocument/2006/relationships/image" Target="../media/image33.png"/><Relationship Id="rId9" Type="http://schemas.openxmlformats.org/officeDocument/2006/relationships/image" Target="../media/image57.emf"/><Relationship Id="rId14" Type="http://schemas.openxmlformats.org/officeDocument/2006/relationships/image" Target="../media/image62.png"/></Relationships>
</file>

<file path=ppt/slides/_rels/slide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9.emf"/><Relationship Id="rId7"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101.xml"/><Relationship Id="rId6" Type="http://schemas.openxmlformats.org/officeDocument/2006/relationships/image" Target="../media/image31.png"/><Relationship Id="rId5" Type="http://schemas.openxmlformats.org/officeDocument/2006/relationships/image" Target="../media/image28.emf"/><Relationship Id="rId10" Type="http://schemas.openxmlformats.org/officeDocument/2006/relationships/image" Target="../media/image48.emf"/><Relationship Id="rId4" Type="http://schemas.openxmlformats.org/officeDocument/2006/relationships/image" Target="../media/image33.png"/><Relationship Id="rId9" Type="http://schemas.openxmlformats.org/officeDocument/2006/relationships/image" Target="../media/image59.emf"/></Relationships>
</file>

<file path=ppt/slides/_rels/slide7.xml.rels><?xml version="1.0" encoding="UTF-8" standalone="yes"?>
<Relationships xmlns="http://schemas.openxmlformats.org/package/2006/relationships"><Relationship Id="rId8" Type="http://schemas.openxmlformats.org/officeDocument/2006/relationships/image" Target="../media/image70.tiff"/><Relationship Id="rId13" Type="http://schemas.openxmlformats.org/officeDocument/2006/relationships/image" Target="../media/image75.png"/><Relationship Id="rId18" Type="http://schemas.openxmlformats.org/officeDocument/2006/relationships/image" Target="../media/image38.png"/><Relationship Id="rId3" Type="http://schemas.openxmlformats.org/officeDocument/2006/relationships/image" Target="../media/image29.emf"/><Relationship Id="rId7" Type="http://schemas.openxmlformats.org/officeDocument/2006/relationships/image" Target="../media/image69.tiff"/><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7.xml"/><Relationship Id="rId16" Type="http://schemas.openxmlformats.org/officeDocument/2006/relationships/image" Target="../media/image78.png"/><Relationship Id="rId20" Type="http://schemas.openxmlformats.org/officeDocument/2006/relationships/image" Target="../media/image81.png"/><Relationship Id="rId1" Type="http://schemas.openxmlformats.org/officeDocument/2006/relationships/slideLayout" Target="../slideLayouts/slideLayout101.xml"/><Relationship Id="rId6" Type="http://schemas.openxmlformats.org/officeDocument/2006/relationships/image" Target="../media/image28.emf"/><Relationship Id="rId11" Type="http://schemas.openxmlformats.org/officeDocument/2006/relationships/image" Target="../media/image73.png"/><Relationship Id="rId5" Type="http://schemas.openxmlformats.org/officeDocument/2006/relationships/image" Target="../media/image33.png"/><Relationship Id="rId15" Type="http://schemas.openxmlformats.org/officeDocument/2006/relationships/image" Target="../media/image77.png"/><Relationship Id="rId10" Type="http://schemas.openxmlformats.org/officeDocument/2006/relationships/image" Target="../media/image72.png"/><Relationship Id="rId19" Type="http://schemas.openxmlformats.org/officeDocument/2006/relationships/image" Target="../media/image80.png"/><Relationship Id="rId4" Type="http://schemas.openxmlformats.org/officeDocument/2006/relationships/image" Target="../media/image31.png"/><Relationship Id="rId9" Type="http://schemas.openxmlformats.org/officeDocument/2006/relationships/image" Target="../media/image71.tiff"/><Relationship Id="rId14" Type="http://schemas.openxmlformats.org/officeDocument/2006/relationships/image" Target="../media/image76.png"/></Relationships>
</file>

<file path=ppt/slides/_rels/slide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114.xml"/><Relationship Id="rId4" Type="http://schemas.openxmlformats.org/officeDocument/2006/relationships/image" Target="../media/image8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1</a:t>
            </a:r>
            <a:br>
              <a:rPr lang="en-US" b="1" dirty="0"/>
            </a:br>
            <a:r>
              <a:rPr lang="en-US" b="1" dirty="0"/>
              <a:t>Publishing your first Web App</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defTabSz="914004"/>
            <a:r>
              <a:rPr lang="en-US" sz="3921" spc="-100" dirty="0">
                <a:solidFill>
                  <a:srgbClr val="FFFFFF"/>
                </a:solidFill>
                <a:latin typeface="Segoe UI Light"/>
              </a:rPr>
              <a:t>Create a simple Web Application and deploy it to Azure from Visual Studio.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4" name="Group 13"/>
          <p:cNvGrpSpPr/>
          <p:nvPr/>
        </p:nvGrpSpPr>
        <p:grpSpPr>
          <a:xfrm>
            <a:off x="8682270" y="4229821"/>
            <a:ext cx="2582671" cy="1854672"/>
            <a:chOff x="6276897" y="3849484"/>
            <a:chExt cx="2584077" cy="1855682"/>
          </a:xfrm>
          <a:gradFill>
            <a:gsLst>
              <a:gs pos="98000">
                <a:schemeClr val="bg1">
                  <a:lumMod val="75000"/>
                </a:schemeClr>
              </a:gs>
              <a:gs pos="0">
                <a:schemeClr val="tx2">
                  <a:lumMod val="25000"/>
                </a:schemeClr>
              </a:gs>
            </a:gsLst>
            <a:lin ang="5400000" scaled="1"/>
          </a:gradFill>
        </p:grpSpPr>
        <p:sp>
          <p:nvSpPr>
            <p:cNvPr id="15" name="TextBox 14"/>
            <p:cNvSpPr txBox="1"/>
            <p:nvPr/>
          </p:nvSpPr>
          <p:spPr>
            <a:xfrm>
              <a:off x="6276897"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err="1">
                  <a:ln>
                    <a:noFill/>
                  </a:ln>
                  <a:solidFill>
                    <a:srgbClr val="FFFFFF"/>
                  </a:solidFill>
                  <a:effectLst/>
                  <a:uLnTx/>
                  <a:uFillTx/>
                  <a:latin typeface="Segoe UI"/>
                  <a:ea typeface="+mn-ea"/>
                  <a:cs typeface="+mn-cs"/>
                </a:rPr>
                <a:t>Api</a:t>
              </a:r>
              <a:r>
                <a:rPr kumimoji="0" lang="en-US" sz="1836" b="1" i="0" u="none" strike="noStrike" kern="0" cap="all" spc="0" normalizeH="0" baseline="0" noProof="0" dirty="0">
                  <a:ln>
                    <a:noFill/>
                  </a:ln>
                  <a:solidFill>
                    <a:srgbClr val="FFFFFF"/>
                  </a:solidFill>
                  <a:effectLst/>
                  <a:uLnTx/>
                  <a:uFillTx/>
                  <a:latin typeface="Segoe UI"/>
                  <a:ea typeface="+mn-ea"/>
                  <a:cs typeface="+mn-cs"/>
                </a:rPr>
                <a:t> Apps</a:t>
              </a:r>
            </a:p>
          </p:txBody>
        </p:sp>
        <p:sp>
          <p:nvSpPr>
            <p:cNvPr id="16" name="TextBox 15"/>
            <p:cNvSpPr txBox="1"/>
            <p:nvPr/>
          </p:nvSpPr>
          <p:spPr>
            <a:xfrm>
              <a:off x="6276897" y="5112533"/>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Easily build and consume APIs in the cloud</a:t>
              </a:r>
            </a:p>
          </p:txBody>
        </p:sp>
        <p:pic>
          <p:nvPicPr>
            <p:cNvPr id="17" name="Picture 1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34034" y="3849484"/>
              <a:ext cx="669799" cy="669799"/>
            </a:xfrm>
            <a:prstGeom prst="flowChartOffpageConnector">
              <a:avLst/>
            </a:prstGeom>
            <a:noFill/>
          </p:spPr>
        </p:pic>
      </p:grpSp>
      <p:grpSp>
        <p:nvGrpSpPr>
          <p:cNvPr id="42" name="Group 41"/>
          <p:cNvGrpSpPr/>
          <p:nvPr/>
        </p:nvGrpSpPr>
        <p:grpSpPr>
          <a:xfrm>
            <a:off x="5454413" y="1625885"/>
            <a:ext cx="3313632" cy="1690721"/>
            <a:chOff x="5563520" y="952400"/>
            <a:chExt cx="3381437" cy="1725318"/>
          </a:xfrm>
        </p:grpSpPr>
        <p:grpSp>
          <p:nvGrpSpPr>
            <p:cNvPr id="22" name="Group 21"/>
            <p:cNvGrpSpPr/>
            <p:nvPr/>
          </p:nvGrpSpPr>
          <p:grpSpPr>
            <a:xfrm>
              <a:off x="5563520" y="1750118"/>
              <a:ext cx="3381437" cy="927600"/>
              <a:chOff x="446273" y="4696209"/>
              <a:chExt cx="2982635" cy="909494"/>
            </a:xfrm>
          </p:grpSpPr>
          <p:sp>
            <p:nvSpPr>
              <p:cNvPr id="23" name="TextBox 22"/>
              <p:cNvSpPr txBox="1"/>
              <p:nvPr/>
            </p:nvSpPr>
            <p:spPr>
              <a:xfrm>
                <a:off x="634689" y="4696209"/>
                <a:ext cx="2584077" cy="469072"/>
              </a:xfrm>
              <a:prstGeom prst="hexagon">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Web Apps</a:t>
                </a:r>
              </a:p>
            </p:txBody>
          </p:sp>
          <p:sp>
            <p:nvSpPr>
              <p:cNvPr id="24" name="TextBox 23"/>
              <p:cNvSpPr txBox="1"/>
              <p:nvPr/>
            </p:nvSpPr>
            <p:spPr>
              <a:xfrm>
                <a:off x="446273" y="5017601"/>
                <a:ext cx="2982635" cy="588102"/>
              </a:xfrm>
              <a:prstGeom prst="hexagon">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Web apps that scale with your business</a:t>
                </a:r>
              </a:p>
            </p:txBody>
          </p:sp>
        </p:grpSp>
        <p:pic>
          <p:nvPicPr>
            <p:cNvPr id="32" name="Picture 31"/>
            <p:cNvPicPr>
              <a:picLocks noChangeAspect="1"/>
            </p:cNvPicPr>
            <p:nvPr/>
          </p:nvPicPr>
          <p:blipFill>
            <a:blip r:embed="rId4"/>
            <a:stretch>
              <a:fillRect/>
            </a:stretch>
          </p:blipFill>
          <p:spPr>
            <a:xfrm>
              <a:off x="6910333" y="952400"/>
              <a:ext cx="724385" cy="707495"/>
            </a:xfrm>
            <a:prstGeom prst="rect">
              <a:avLst/>
            </a:prstGeom>
          </p:spPr>
        </p:pic>
      </p:grpSp>
      <p:grpSp>
        <p:nvGrpSpPr>
          <p:cNvPr id="26" name="Group 25"/>
          <p:cNvGrpSpPr/>
          <p:nvPr/>
        </p:nvGrpSpPr>
        <p:grpSpPr>
          <a:xfrm>
            <a:off x="5807825" y="5084628"/>
            <a:ext cx="2582671" cy="893085"/>
            <a:chOff x="8881767" y="4696209"/>
            <a:chExt cx="2584077" cy="893570"/>
          </a:xfrm>
        </p:grpSpPr>
        <p:sp>
          <p:nvSpPr>
            <p:cNvPr id="27" name="TextBox 26"/>
            <p:cNvSpPr txBox="1"/>
            <p:nvPr/>
          </p:nvSpPr>
          <p:spPr>
            <a:xfrm>
              <a:off x="8881767" y="4696209"/>
              <a:ext cx="2584077" cy="380553"/>
            </a:xfrm>
            <a:prstGeom prst="rect">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FUNCTIONS</a:t>
              </a:r>
            </a:p>
          </p:txBody>
        </p:sp>
        <p:sp>
          <p:nvSpPr>
            <p:cNvPr id="28" name="TextBox 27"/>
            <p:cNvSpPr txBox="1"/>
            <p:nvPr/>
          </p:nvSpPr>
          <p:spPr>
            <a:xfrm>
              <a:off x="8881767" y="5112533"/>
              <a:ext cx="2584077" cy="477246"/>
            </a:xfrm>
            <a:prstGeom prst="rect">
              <a:avLst/>
            </a:prstGeom>
            <a:noFill/>
          </p:spPr>
          <p:txBody>
            <a:bodyPr wrap="square" lIns="182781" rIns="182781" rtlCol="0">
              <a:spAutoFit/>
            </a:bodyPr>
            <a:lstStyle/>
            <a:p>
              <a:pPr lvl="0" algn="ctr" defTabSz="896030">
                <a:lnSpc>
                  <a:spcPts val="1500"/>
                </a:lnSpc>
                <a:defRPr/>
              </a:pPr>
              <a:r>
                <a:rPr lang="en-US" sz="1400" kern="0" dirty="0">
                  <a:solidFill>
                    <a:srgbClr val="FFFFFF"/>
                  </a:solidFill>
                  <a:latin typeface="Segoe UI Light"/>
                </a:rPr>
                <a:t>Build apps faster with a </a:t>
              </a:r>
              <a:r>
                <a:rPr lang="en-US" sz="1400" kern="0" dirty="0" err="1">
                  <a:solidFill>
                    <a:srgbClr val="FFFFFF"/>
                  </a:solidFill>
                  <a:latin typeface="Segoe UI Light"/>
                </a:rPr>
                <a:t>serverless</a:t>
              </a:r>
              <a:r>
                <a:rPr lang="en-US" sz="1400" kern="0" dirty="0">
                  <a:solidFill>
                    <a:srgbClr val="FFFFFF"/>
                  </a:solidFill>
                  <a:latin typeface="Segoe UI Light"/>
                </a:rPr>
                <a:t> architecture</a:t>
              </a:r>
              <a:endParaRPr kumimoji="0" lang="en-US" sz="1400" b="0" i="0" u="none" strike="noStrike" kern="0" cap="none" spc="0" normalizeH="0" baseline="0" noProof="0" dirty="0">
                <a:ln>
                  <a:noFill/>
                </a:ln>
                <a:solidFill>
                  <a:srgbClr val="FFFFFF"/>
                </a:solidFill>
                <a:effectLst/>
                <a:uLnTx/>
                <a:uFillTx/>
                <a:latin typeface="Segoe UI Light"/>
                <a:ea typeface="+mn-ea"/>
                <a:cs typeface="+mn-cs"/>
              </a:endParaRPr>
            </a:p>
          </p:txBody>
        </p:sp>
      </p:grpSp>
      <p:grpSp>
        <p:nvGrpSpPr>
          <p:cNvPr id="10" name="Group 9"/>
          <p:cNvGrpSpPr/>
          <p:nvPr/>
        </p:nvGrpSpPr>
        <p:grpSpPr>
          <a:xfrm>
            <a:off x="8682268" y="1536398"/>
            <a:ext cx="2582672" cy="1874582"/>
            <a:chOff x="8857427" y="774015"/>
            <a:chExt cx="2635520" cy="1912941"/>
          </a:xfrm>
        </p:grpSpPr>
        <p:grpSp>
          <p:nvGrpSpPr>
            <p:cNvPr id="18" name="Group 17"/>
            <p:cNvGrpSpPr/>
            <p:nvPr/>
          </p:nvGrpSpPr>
          <p:grpSpPr>
            <a:xfrm>
              <a:off x="8857427" y="1701981"/>
              <a:ext cx="2635520" cy="984975"/>
              <a:chOff x="3376682" y="4696209"/>
              <a:chExt cx="2584078" cy="965749"/>
            </a:xfrm>
          </p:grpSpPr>
          <p:sp>
            <p:nvSpPr>
              <p:cNvPr id="19" name="TextBox 18"/>
              <p:cNvSpPr txBox="1"/>
              <p:nvPr/>
            </p:nvSpPr>
            <p:spPr>
              <a:xfrm>
                <a:off x="3376683" y="4696209"/>
                <a:ext cx="2584077" cy="472753"/>
              </a:xfrm>
              <a:prstGeom prst="flowChartOffpageConnector">
                <a:avLst/>
              </a:prstGeom>
              <a:noFill/>
            </p:spPr>
            <p:txBody>
              <a:bodyPr wrap="square" rtlCol="0">
                <a:spAutoFit/>
              </a:bodyPr>
              <a:lstStyle/>
              <a:p>
                <a:pPr marL="0" marR="0" lvl="0" indent="0" algn="ctr" defTabSz="896030" rtl="0" eaLnBrk="1" fontAlgn="auto" latinLnBrk="0" hangingPunct="1">
                  <a:lnSpc>
                    <a:spcPct val="100000"/>
                  </a:lnSpc>
                  <a:spcBef>
                    <a:spcPts val="0"/>
                  </a:spcBef>
                  <a:spcAft>
                    <a:spcPts val="0"/>
                  </a:spcAft>
                  <a:buClrTx/>
                  <a:buSzTx/>
                  <a:buFontTx/>
                  <a:buNone/>
                  <a:tabLst/>
                  <a:defRPr/>
                </a:pPr>
                <a:r>
                  <a:rPr kumimoji="0" lang="en-US" sz="1836" b="1" i="0" u="none" strike="noStrike" kern="0" cap="all" spc="0" normalizeH="0" baseline="0" noProof="0" dirty="0">
                    <a:ln>
                      <a:noFill/>
                    </a:ln>
                    <a:solidFill>
                      <a:srgbClr val="FFFFFF"/>
                    </a:solidFill>
                    <a:effectLst/>
                    <a:uLnTx/>
                    <a:uFillTx/>
                    <a:latin typeface="Segoe UI"/>
                    <a:ea typeface="+mn-ea"/>
                    <a:cs typeface="+mn-cs"/>
                  </a:rPr>
                  <a:t>Mobile Apps</a:t>
                </a:r>
              </a:p>
            </p:txBody>
          </p:sp>
          <p:sp>
            <p:nvSpPr>
              <p:cNvPr id="20" name="TextBox 19"/>
              <p:cNvSpPr txBox="1"/>
              <p:nvPr/>
            </p:nvSpPr>
            <p:spPr>
              <a:xfrm>
                <a:off x="3376682" y="5069325"/>
                <a:ext cx="2584077" cy="592633"/>
              </a:xfrm>
              <a:prstGeom prst="flowChartOffpageConnector">
                <a:avLst/>
              </a:prstGeom>
              <a:noFill/>
            </p:spPr>
            <p:txBody>
              <a:bodyPr wrap="square" lIns="182781" rIns="182781" rtlCol="0">
                <a:spAutoFit/>
              </a:bodyPr>
              <a:lstStyle/>
              <a:p>
                <a:pPr marL="0" marR="0" lvl="0" indent="0" algn="ctr" defTabSz="896030" rtl="0"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Light"/>
                    <a:ea typeface="+mn-ea"/>
                    <a:cs typeface="+mn-cs"/>
                  </a:rPr>
                  <a:t>Build Mobile apps for any device</a:t>
                </a:r>
              </a:p>
            </p:txBody>
          </p:sp>
        </p:grpSp>
        <p:pic>
          <p:nvPicPr>
            <p:cNvPr id="36" name="Picture 35"/>
            <p:cNvPicPr>
              <a:picLocks noChangeAspect="1"/>
            </p:cNvPicPr>
            <p:nvPr/>
          </p:nvPicPr>
          <p:blipFill>
            <a:blip r:embed="rId5"/>
            <a:stretch>
              <a:fillRect/>
            </a:stretch>
          </p:blipFill>
          <p:spPr>
            <a:xfrm>
              <a:off x="9897141" y="774015"/>
              <a:ext cx="556316" cy="798813"/>
            </a:xfrm>
            <a:prstGeom prst="rect">
              <a:avLst/>
            </a:prstGeom>
          </p:spPr>
        </p:pic>
      </p:grpSp>
      <p:pic>
        <p:nvPicPr>
          <p:cNvPr id="31" name="Picture 3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297968" y="2199628"/>
            <a:ext cx="3047025" cy="3047025"/>
          </a:xfrm>
          <a:prstGeom prst="rect">
            <a:avLst/>
          </a:prstGeom>
        </p:spPr>
      </p:pic>
      <p:cxnSp>
        <p:nvCxnSpPr>
          <p:cNvPr id="5" name="Straight Connector 4"/>
          <p:cNvCxnSpPr/>
          <p:nvPr/>
        </p:nvCxnSpPr>
        <p:spPr>
          <a:xfrm flipH="1">
            <a:off x="8453815" y="1178639"/>
            <a:ext cx="18096" cy="5361734"/>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853623" y="3721679"/>
            <a:ext cx="5236576" cy="4567"/>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828245" y="3549763"/>
            <a:ext cx="453430" cy="267032"/>
            <a:chOff x="4924540" y="2915646"/>
            <a:chExt cx="462708" cy="272496"/>
          </a:xfrm>
          <a:solidFill>
            <a:schemeClr val="bg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741"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 name="Title 2"/>
          <p:cNvSpPr txBox="1">
            <a:spLocks/>
          </p:cNvSpPr>
          <p:nvPr/>
        </p:nvSpPr>
        <p:spPr>
          <a:xfrm>
            <a:off x="518630" y="259246"/>
            <a:ext cx="11085498" cy="899176"/>
          </a:xfrm>
          <a:prstGeom prst="rect">
            <a:avLst/>
          </a:prstGeom>
        </p:spPr>
        <p:txBody>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marL="0" marR="0" lvl="0" indent="0" algn="ctr" defTabSz="896386" rtl="0" eaLnBrk="1" fontAlgn="auto" latinLnBrk="0" hangingPunct="1">
              <a:lnSpc>
                <a:spcPct val="100000"/>
              </a:lnSpc>
              <a:spcBef>
                <a:spcPct val="0"/>
              </a:spcBef>
              <a:spcAft>
                <a:spcPts val="588"/>
              </a:spcAft>
              <a:buClrTx/>
              <a:buSzTx/>
              <a:buFontTx/>
              <a:buNone/>
              <a:tabLst/>
              <a:defRPr/>
            </a:pPr>
            <a:r>
              <a:rPr kumimoji="0" lang="en-US" sz="4799" b="0" i="0" u="none" strike="noStrike" kern="1200" cap="none" spc="0" normalizeH="0" baseline="0" noProof="0" dirty="0">
                <a:ln>
                  <a:noFill/>
                </a:ln>
                <a:solidFill>
                  <a:srgbClr val="FFFFFF"/>
                </a:solidFill>
                <a:effectLst/>
                <a:uLnTx/>
                <a:uFillTx/>
                <a:latin typeface="Segoe UI Light"/>
                <a:ea typeface="+mj-ea"/>
                <a:cs typeface="+mj-cs"/>
              </a:rPr>
              <a:t>Azure App Service</a:t>
            </a:r>
            <a:endParaRPr kumimoji="0" lang="en-US" sz="3199" b="0" i="0" u="none" strike="noStrike" kern="1200" cap="none" spc="0" normalizeH="0" baseline="0" noProof="0" dirty="0">
              <a:ln>
                <a:noFill/>
              </a:ln>
              <a:solidFill>
                <a:srgbClr val="FFFFFF"/>
              </a:solidFill>
              <a:effectLst/>
              <a:uLnTx/>
              <a:uFillTx/>
              <a:latin typeface="Segoe UI Light"/>
              <a:ea typeface="+mj-ea"/>
              <a:cs typeface="+mj-cs"/>
            </a:endParaRPr>
          </a:p>
        </p:txBody>
      </p:sp>
      <p:pic>
        <p:nvPicPr>
          <p:cNvPr id="30" name="Picture 6">
            <a:extLst>
              <a:ext uri="{FF2B5EF4-FFF2-40B4-BE49-F238E27FC236}">
                <a16:creationId xmlns:a16="http://schemas.microsoft.com/office/drawing/2014/main" id="{FFE550C8-5907-4702-BBC6-D08BC33C0F4B}"/>
              </a:ext>
            </a:extLst>
          </p:cNvPr>
          <p:cNvPicPr>
            <a:picLocks noChangeAspect="1"/>
          </p:cNvPicPr>
          <p:nvPr/>
        </p:nvPicPr>
        <p:blipFill>
          <a:blip r:embed="rId7">
            <a:biLevel thresh="25000"/>
          </a:blip>
          <a:stretch>
            <a:fillRect/>
          </a:stretch>
        </p:blipFill>
        <p:spPr>
          <a:xfrm>
            <a:off x="6648047" y="4125609"/>
            <a:ext cx="902226" cy="796186"/>
          </a:xfrm>
          <a:prstGeom prst="rect">
            <a:avLst/>
          </a:prstGeom>
        </p:spPr>
      </p:pic>
      <p:pic>
        <p:nvPicPr>
          <p:cNvPr id="2" name="Picture 1">
            <a:extLst>
              <a:ext uri="{FF2B5EF4-FFF2-40B4-BE49-F238E27FC236}">
                <a16:creationId xmlns:a16="http://schemas.microsoft.com/office/drawing/2014/main" id="{A57F5981-28B9-4549-9AEE-1DF9AC6FC6CE}"/>
              </a:ext>
            </a:extLst>
          </p:cNvPr>
          <p:cNvPicPr>
            <a:picLocks noChangeAspect="1"/>
          </p:cNvPicPr>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1191169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3891666" y="71291"/>
            <a:ext cx="8192630" cy="6688787"/>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algn="ctr" defTabSz="91334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39" name="Rectangle 38"/>
          <p:cNvSpPr/>
          <p:nvPr/>
        </p:nvSpPr>
        <p:spPr bwMode="auto">
          <a:xfrm>
            <a:off x="4024994" y="193641"/>
            <a:ext cx="2389141" cy="106449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6" name="Rectangle 5"/>
          <p:cNvSpPr/>
          <p:nvPr/>
        </p:nvSpPr>
        <p:spPr bwMode="auto">
          <a:xfrm>
            <a:off x="4010954" y="2411158"/>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8" name="Rectangle 7"/>
          <p:cNvSpPr/>
          <p:nvPr/>
        </p:nvSpPr>
        <p:spPr bwMode="auto">
          <a:xfrm>
            <a:off x="3999866" y="3522293"/>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9" name="Rectangle 8"/>
          <p:cNvSpPr/>
          <p:nvPr/>
        </p:nvSpPr>
        <p:spPr bwMode="auto">
          <a:xfrm>
            <a:off x="4010954" y="1297610"/>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10" name="Rectangle 9"/>
          <p:cNvSpPr/>
          <p:nvPr/>
        </p:nvSpPr>
        <p:spPr bwMode="auto">
          <a:xfrm>
            <a:off x="6333860" y="193641"/>
            <a:ext cx="5610112" cy="6434473"/>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16" name="TextBox 15"/>
          <p:cNvSpPr txBox="1"/>
          <p:nvPr/>
        </p:nvSpPr>
        <p:spPr>
          <a:xfrm>
            <a:off x="6480104" y="3573660"/>
            <a:ext cx="5270231" cy="1586642"/>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p:txBody>
      </p:sp>
      <p:sp>
        <p:nvSpPr>
          <p:cNvPr id="18" name="TextBox 17"/>
          <p:cNvSpPr txBox="1"/>
          <p:nvPr/>
        </p:nvSpPr>
        <p:spPr>
          <a:xfrm>
            <a:off x="6480104" y="1935465"/>
            <a:ext cx="5270231" cy="1586827"/>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4903613" y="2699778"/>
            <a:ext cx="1177731"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21" name="TextBox 20"/>
          <p:cNvSpPr txBox="1"/>
          <p:nvPr/>
        </p:nvSpPr>
        <p:spPr>
          <a:xfrm>
            <a:off x="6480104" y="304325"/>
            <a:ext cx="5270231" cy="157977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4" b="0" dirty="0">
              <a:solidFill>
                <a:srgbClr val="FFFFFF"/>
              </a:solidFill>
              <a:latin typeface="Segoe UI Light"/>
              <a:ea typeface="+mn-ea"/>
            </a:endParaRPr>
          </a:p>
          <a:p>
            <a:pPr defTabSz="878053">
              <a:tabLst>
                <a:tab pos="860755" algn="l"/>
              </a:tabLst>
              <a:defRPr/>
            </a:pPr>
            <a:endParaRPr lang="en-US" sz="2262" b="0" dirty="0"/>
          </a:p>
        </p:txBody>
      </p:sp>
      <p:pic>
        <p:nvPicPr>
          <p:cNvPr id="32" name="Picture 31"/>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1037" y="1407316"/>
            <a:ext cx="544993" cy="782554"/>
          </a:xfrm>
          <a:prstGeom prst="rect">
            <a:avLst/>
          </a:prstGeom>
        </p:spPr>
      </p:pic>
      <p:sp>
        <p:nvSpPr>
          <p:cNvPr id="36" name="TextBox 35"/>
          <p:cNvSpPr txBox="1"/>
          <p:nvPr/>
        </p:nvSpPr>
        <p:spPr>
          <a:xfrm>
            <a:off x="5078507" y="3761499"/>
            <a:ext cx="1172806" cy="510813"/>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solidFill>
                  <a:srgbClr val="FFFFFF"/>
                </a:solidFill>
                <a:latin typeface="Segoe UI Light"/>
              </a:rPr>
              <a:t>Functions</a:t>
            </a:r>
          </a:p>
        </p:txBody>
      </p:sp>
      <p:sp>
        <p:nvSpPr>
          <p:cNvPr id="37" name="TextBox 36"/>
          <p:cNvSpPr txBox="1"/>
          <p:nvPr/>
        </p:nvSpPr>
        <p:spPr>
          <a:xfrm>
            <a:off x="4903614" y="1590989"/>
            <a:ext cx="150790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38" name="Picture 6"/>
          <p:cNvPicPr>
            <a:picLocks noChangeAspect="1"/>
          </p:cNvPicPr>
          <p:nvPr/>
        </p:nvPicPr>
        <p:blipFill>
          <a:blip r:embed="rId4">
            <a:biLevel thresh="25000"/>
          </a:blip>
          <a:stretch>
            <a:fillRect/>
          </a:stretch>
        </p:blipFill>
        <p:spPr>
          <a:xfrm>
            <a:off x="4199448" y="3673076"/>
            <a:ext cx="902226" cy="796186"/>
          </a:xfrm>
          <a:prstGeom prst="rect">
            <a:avLst/>
          </a:prstGeom>
        </p:spPr>
      </p:pic>
      <p:sp>
        <p:nvSpPr>
          <p:cNvPr id="41" name="TextBox 40"/>
          <p:cNvSpPr txBox="1"/>
          <p:nvPr/>
        </p:nvSpPr>
        <p:spPr>
          <a:xfrm>
            <a:off x="4903615" y="487021"/>
            <a:ext cx="129473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42" name="TextBox 41"/>
          <p:cNvSpPr txBox="1"/>
          <p:nvPr/>
        </p:nvSpPr>
        <p:spPr>
          <a:xfrm>
            <a:off x="6480104" y="5211666"/>
            <a:ext cx="5270231" cy="1305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7" b="0" dirty="0"/>
          </a:p>
        </p:txBody>
      </p:sp>
      <p:pic>
        <p:nvPicPr>
          <p:cNvPr id="43" name="Picture 42"/>
          <p:cNvPicPr>
            <a:picLocks noChangeAspect="1"/>
          </p:cNvPicPr>
          <p:nvPr/>
        </p:nvPicPr>
        <p:blipFill>
          <a:blip r:embed="rId5"/>
          <a:stretch>
            <a:fillRect/>
          </a:stretch>
        </p:blipFill>
        <p:spPr>
          <a:xfrm>
            <a:off x="4248919" y="2684403"/>
            <a:ext cx="669230" cy="631819"/>
          </a:xfrm>
          <a:prstGeom prst="flowChartOffpageConnector">
            <a:avLst/>
          </a:prstGeom>
          <a:noFill/>
        </p:spPr>
      </p:pic>
      <p:pic>
        <p:nvPicPr>
          <p:cNvPr id="44" name="Picture 43"/>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714" y="339637"/>
            <a:ext cx="709640" cy="693097"/>
          </a:xfrm>
          <a:prstGeom prst="rect">
            <a:avLst/>
          </a:prstGeom>
        </p:spPr>
      </p:pic>
      <p:pic>
        <p:nvPicPr>
          <p:cNvPr id="3" name="Picture 2"/>
          <p:cNvPicPr>
            <a:picLocks noChangeAspect="1"/>
          </p:cNvPicPr>
          <p:nvPr/>
        </p:nvPicPr>
        <p:blipFill>
          <a:blip r:embed="rId7"/>
          <a:stretch>
            <a:fillRect/>
          </a:stretch>
        </p:blipFill>
        <p:spPr>
          <a:xfrm>
            <a:off x="7610104" y="4017965"/>
            <a:ext cx="770816" cy="792153"/>
          </a:xfrm>
          <a:prstGeom prst="rect">
            <a:avLst/>
          </a:prstGeom>
        </p:spPr>
      </p:pic>
      <p:pic>
        <p:nvPicPr>
          <p:cNvPr id="15" name="Picture 14"/>
          <p:cNvPicPr>
            <a:picLocks noChangeAspect="1"/>
          </p:cNvPicPr>
          <p:nvPr/>
        </p:nvPicPr>
        <p:blipFill>
          <a:blip r:embed="rId8"/>
          <a:stretch>
            <a:fillRect/>
          </a:stretch>
        </p:blipFill>
        <p:spPr>
          <a:xfrm>
            <a:off x="6571468" y="4003778"/>
            <a:ext cx="768357" cy="581756"/>
          </a:xfrm>
          <a:prstGeom prst="rect">
            <a:avLst/>
          </a:prstGeom>
        </p:spPr>
      </p:pic>
      <p:pic>
        <p:nvPicPr>
          <p:cNvPr id="34" name="Picture 33"/>
          <p:cNvPicPr>
            <a:picLocks noChangeAspect="1"/>
          </p:cNvPicPr>
          <p:nvPr/>
        </p:nvPicPr>
        <p:blipFill>
          <a:blip r:embed="rId9"/>
          <a:stretch>
            <a:fillRect/>
          </a:stretch>
        </p:blipFill>
        <p:spPr>
          <a:xfrm>
            <a:off x="8651199" y="4009619"/>
            <a:ext cx="462610" cy="859134"/>
          </a:xfrm>
          <a:prstGeom prst="rect">
            <a:avLst/>
          </a:prstGeom>
        </p:spPr>
      </p:pic>
      <p:pic>
        <p:nvPicPr>
          <p:cNvPr id="45" name="Picture 44"/>
          <p:cNvPicPr>
            <a:picLocks noChangeAspect="1"/>
          </p:cNvPicPr>
          <p:nvPr/>
        </p:nvPicPr>
        <p:blipFill>
          <a:blip r:embed="rId10"/>
          <a:stretch>
            <a:fillRect/>
          </a:stretch>
        </p:blipFill>
        <p:spPr>
          <a:xfrm>
            <a:off x="9384089" y="4128512"/>
            <a:ext cx="664904" cy="740240"/>
          </a:xfrm>
          <a:prstGeom prst="rect">
            <a:avLst/>
          </a:prstGeom>
        </p:spPr>
      </p:pic>
      <p:pic>
        <p:nvPicPr>
          <p:cNvPr id="46" name="Picture 45"/>
          <p:cNvPicPr>
            <a:picLocks noChangeAspect="1"/>
          </p:cNvPicPr>
          <p:nvPr/>
        </p:nvPicPr>
        <p:blipFill>
          <a:blip r:embed="rId11"/>
          <a:stretch>
            <a:fillRect/>
          </a:stretch>
        </p:blipFill>
        <p:spPr>
          <a:xfrm>
            <a:off x="10522182" y="4426283"/>
            <a:ext cx="1098343" cy="556123"/>
          </a:xfrm>
          <a:prstGeom prst="rect">
            <a:avLst/>
          </a:prstGeom>
        </p:spPr>
      </p:pic>
      <p:sp>
        <p:nvSpPr>
          <p:cNvPr id="48" name="TextBox 47"/>
          <p:cNvSpPr txBox="1"/>
          <p:nvPr/>
        </p:nvSpPr>
        <p:spPr>
          <a:xfrm>
            <a:off x="6567816" y="1924431"/>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Application templates</a:t>
            </a:r>
          </a:p>
        </p:txBody>
      </p:sp>
      <p:sp>
        <p:nvSpPr>
          <p:cNvPr id="49" name="TextBox 48"/>
          <p:cNvSpPr txBox="1"/>
          <p:nvPr/>
        </p:nvSpPr>
        <p:spPr>
          <a:xfrm>
            <a:off x="6567815" y="3569706"/>
            <a:ext cx="5068851"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Multiple languages and frameworks</a:t>
            </a:r>
          </a:p>
        </p:txBody>
      </p:sp>
      <p:sp>
        <p:nvSpPr>
          <p:cNvPr id="50" name="TextBox 49"/>
          <p:cNvSpPr txBox="1"/>
          <p:nvPr/>
        </p:nvSpPr>
        <p:spPr>
          <a:xfrm>
            <a:off x="6567816" y="5223132"/>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Enterprise workloads</a:t>
            </a:r>
          </a:p>
        </p:txBody>
      </p:sp>
      <p:sp>
        <p:nvSpPr>
          <p:cNvPr id="53" name="TextBox 52"/>
          <p:cNvSpPr txBox="1"/>
          <p:nvPr/>
        </p:nvSpPr>
        <p:spPr>
          <a:xfrm>
            <a:off x="6567816" y="356660"/>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DevOps productivity</a:t>
            </a:r>
          </a:p>
        </p:txBody>
      </p:sp>
      <p:pic>
        <p:nvPicPr>
          <p:cNvPr id="31" name="Picture 30"/>
          <p:cNvPicPr>
            <a:picLocks noChangeAspect="1"/>
          </p:cNvPicPr>
          <p:nvPr/>
        </p:nvPicPr>
        <p:blipFill>
          <a:blip r:embed="rId12"/>
          <a:stretch>
            <a:fillRect/>
          </a:stretch>
        </p:blipFill>
        <p:spPr>
          <a:xfrm>
            <a:off x="6608595" y="2472949"/>
            <a:ext cx="537778" cy="537778"/>
          </a:xfrm>
          <a:prstGeom prst="rect">
            <a:avLst/>
          </a:prstGeom>
        </p:spPr>
      </p:pic>
      <p:pic>
        <p:nvPicPr>
          <p:cNvPr id="40" name="Picture 39"/>
          <p:cNvPicPr>
            <a:picLocks noChangeAspect="1"/>
          </p:cNvPicPr>
          <p:nvPr/>
        </p:nvPicPr>
        <p:blipFill>
          <a:blip r:embed="rId13"/>
          <a:stretch>
            <a:fillRect/>
          </a:stretch>
        </p:blipFill>
        <p:spPr>
          <a:xfrm>
            <a:off x="7323372" y="2472949"/>
            <a:ext cx="537778" cy="537778"/>
          </a:xfrm>
          <a:prstGeom prst="rect">
            <a:avLst/>
          </a:prstGeom>
        </p:spPr>
      </p:pic>
      <p:sp>
        <p:nvSpPr>
          <p:cNvPr id="55" name="TextBox 54"/>
          <p:cNvSpPr txBox="1"/>
          <p:nvPr/>
        </p:nvSpPr>
        <p:spPr>
          <a:xfrm>
            <a:off x="6527330" y="3118433"/>
            <a:ext cx="700309"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Umbraco</a:t>
            </a:r>
          </a:p>
        </p:txBody>
      </p:sp>
      <p:sp>
        <p:nvSpPr>
          <p:cNvPr id="56" name="TextBox 55"/>
          <p:cNvSpPr txBox="1"/>
          <p:nvPr/>
        </p:nvSpPr>
        <p:spPr>
          <a:xfrm>
            <a:off x="7280961" y="3118433"/>
            <a:ext cx="639405"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Orchard</a:t>
            </a:r>
          </a:p>
        </p:txBody>
      </p:sp>
      <p:pic>
        <p:nvPicPr>
          <p:cNvPr id="47" name="Picture 46"/>
          <p:cNvPicPr>
            <a:picLocks noChangeAspect="1"/>
          </p:cNvPicPr>
          <p:nvPr/>
        </p:nvPicPr>
        <p:blipFill>
          <a:blip r:embed="rId14"/>
          <a:stretch>
            <a:fillRect/>
          </a:stretch>
        </p:blipFill>
        <p:spPr>
          <a:xfrm>
            <a:off x="8038150" y="2591685"/>
            <a:ext cx="667356" cy="300309"/>
          </a:xfrm>
          <a:prstGeom prst="rect">
            <a:avLst/>
          </a:prstGeom>
        </p:spPr>
      </p:pic>
      <p:sp>
        <p:nvSpPr>
          <p:cNvPr id="57" name="TextBox 56"/>
          <p:cNvSpPr txBox="1"/>
          <p:nvPr/>
        </p:nvSpPr>
        <p:spPr>
          <a:xfrm>
            <a:off x="8019296" y="3118433"/>
            <a:ext cx="690693"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Episerver</a:t>
            </a:r>
          </a:p>
        </p:txBody>
      </p:sp>
      <p:pic>
        <p:nvPicPr>
          <p:cNvPr id="54" name="Picture 5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319273" y="3957018"/>
            <a:ext cx="1295430" cy="308659"/>
          </a:xfrm>
          <a:prstGeom prst="rect">
            <a:avLst/>
          </a:prstGeom>
        </p:spPr>
      </p:pic>
      <p:pic>
        <p:nvPicPr>
          <p:cNvPr id="63" name="Picture 62"/>
          <p:cNvPicPr>
            <a:picLocks noChangeAspect="1"/>
          </p:cNvPicPr>
          <p:nvPr/>
        </p:nvPicPr>
        <p:blipFill>
          <a:blip r:embed="rId16"/>
          <a:stretch>
            <a:fillRect/>
          </a:stretch>
        </p:blipFill>
        <p:spPr>
          <a:xfrm>
            <a:off x="8882506" y="2472949"/>
            <a:ext cx="537778" cy="537778"/>
          </a:xfrm>
          <a:prstGeom prst="rect">
            <a:avLst/>
          </a:prstGeom>
        </p:spPr>
      </p:pic>
      <p:sp>
        <p:nvSpPr>
          <p:cNvPr id="64" name="TextBox 63"/>
          <p:cNvSpPr txBox="1"/>
          <p:nvPr/>
        </p:nvSpPr>
        <p:spPr>
          <a:xfrm>
            <a:off x="8754767" y="3118433"/>
            <a:ext cx="790065"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WordPress</a:t>
            </a:r>
          </a:p>
        </p:txBody>
      </p:sp>
      <p:pic>
        <p:nvPicPr>
          <p:cNvPr id="65" name="Picture 64"/>
          <p:cNvPicPr>
            <a:picLocks noChangeAspect="1"/>
          </p:cNvPicPr>
          <p:nvPr/>
        </p:nvPicPr>
        <p:blipFill>
          <a:blip r:embed="rId17"/>
          <a:stretch>
            <a:fillRect/>
          </a:stretch>
        </p:blipFill>
        <p:spPr>
          <a:xfrm>
            <a:off x="9597284" y="2428135"/>
            <a:ext cx="488653" cy="627408"/>
          </a:xfrm>
          <a:prstGeom prst="rect">
            <a:avLst/>
          </a:prstGeom>
        </p:spPr>
      </p:pic>
      <p:sp>
        <p:nvSpPr>
          <p:cNvPr id="66" name="TextBox 65"/>
          <p:cNvSpPr txBox="1"/>
          <p:nvPr/>
        </p:nvSpPr>
        <p:spPr>
          <a:xfrm>
            <a:off x="9487361" y="3115711"/>
            <a:ext cx="663445"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DNN</a:t>
            </a:r>
            <a:br>
              <a:rPr lang="en-US" sz="980" dirty="0">
                <a:latin typeface="Segoe UI"/>
              </a:rPr>
            </a:br>
            <a:r>
              <a:rPr lang="en-US" sz="980" dirty="0">
                <a:latin typeface="Segoe UI"/>
              </a:rPr>
              <a:t>Platform</a:t>
            </a:r>
          </a:p>
        </p:txBody>
      </p:sp>
      <p:pic>
        <p:nvPicPr>
          <p:cNvPr id="67" name="Picture 66"/>
          <p:cNvPicPr>
            <a:picLocks noChangeAspect="1"/>
          </p:cNvPicPr>
          <p:nvPr/>
        </p:nvPicPr>
        <p:blipFill>
          <a:blip r:embed="rId18"/>
          <a:stretch>
            <a:fillRect/>
          </a:stretch>
        </p:blipFill>
        <p:spPr>
          <a:xfrm>
            <a:off x="10262936" y="2486994"/>
            <a:ext cx="509688" cy="509688"/>
          </a:xfrm>
          <a:prstGeom prst="rect">
            <a:avLst/>
          </a:prstGeom>
        </p:spPr>
      </p:pic>
      <p:sp>
        <p:nvSpPr>
          <p:cNvPr id="68" name="TextBox 67"/>
          <p:cNvSpPr txBox="1"/>
          <p:nvPr/>
        </p:nvSpPr>
        <p:spPr>
          <a:xfrm>
            <a:off x="10245522" y="3118433"/>
            <a:ext cx="584910"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Joomla</a:t>
            </a:r>
          </a:p>
        </p:txBody>
      </p:sp>
      <p:pic>
        <p:nvPicPr>
          <p:cNvPr id="69" name="Picture 68"/>
          <p:cNvPicPr>
            <a:picLocks noChangeAspect="1"/>
          </p:cNvPicPr>
          <p:nvPr/>
        </p:nvPicPr>
        <p:blipFill>
          <a:blip r:embed="rId19"/>
          <a:stretch>
            <a:fillRect/>
          </a:stretch>
        </p:blipFill>
        <p:spPr>
          <a:xfrm>
            <a:off x="10949624" y="2603659"/>
            <a:ext cx="717038" cy="276358"/>
          </a:xfrm>
          <a:prstGeom prst="rect">
            <a:avLst/>
          </a:prstGeom>
        </p:spPr>
      </p:pic>
      <p:sp>
        <p:nvSpPr>
          <p:cNvPr id="75" name="TextBox 74"/>
          <p:cNvSpPr txBox="1"/>
          <p:nvPr/>
        </p:nvSpPr>
        <p:spPr>
          <a:xfrm>
            <a:off x="10748239" y="1383318"/>
            <a:ext cx="952207"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Monitoring and alerting</a:t>
            </a:r>
          </a:p>
        </p:txBody>
      </p:sp>
      <p:sp>
        <p:nvSpPr>
          <p:cNvPr id="79" name="TextBox 78"/>
          <p:cNvSpPr txBox="1"/>
          <p:nvPr/>
        </p:nvSpPr>
        <p:spPr>
          <a:xfrm>
            <a:off x="8668143" y="1380595"/>
            <a:ext cx="1119311" cy="50594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Staged</a:t>
            </a:r>
          </a:p>
          <a:p>
            <a:pPr defTabSz="895665"/>
            <a:r>
              <a:rPr lang="en-US" sz="980" dirty="0">
                <a:latin typeface="Segoe UI"/>
              </a:rPr>
              <a:t>deployments with slots</a:t>
            </a:r>
          </a:p>
        </p:txBody>
      </p:sp>
      <p:grpSp>
        <p:nvGrpSpPr>
          <p:cNvPr id="80" name="Group 79"/>
          <p:cNvGrpSpPr>
            <a:grpSpLocks noChangeAspect="1"/>
          </p:cNvGrpSpPr>
          <p:nvPr/>
        </p:nvGrpSpPr>
        <p:grpSpPr>
          <a:xfrm>
            <a:off x="10021689" y="794111"/>
            <a:ext cx="537778" cy="527367"/>
            <a:chOff x="5868362" y="4039186"/>
            <a:chExt cx="1459737" cy="1479887"/>
          </a:xfrm>
        </p:grpSpPr>
        <p:sp>
          <p:nvSpPr>
            <p:cNvPr id="81" name="Freeform 426"/>
            <p:cNvSpPr>
              <a:spLocks/>
            </p:cNvSpPr>
            <p:nvPr/>
          </p:nvSpPr>
          <p:spPr bwMode="auto">
            <a:xfrm>
              <a:off x="5868362" y="4039186"/>
              <a:ext cx="671658" cy="680614"/>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2" name="Freeform 427"/>
            <p:cNvSpPr>
              <a:spLocks/>
            </p:cNvSpPr>
            <p:nvPr/>
          </p:nvSpPr>
          <p:spPr bwMode="auto">
            <a:xfrm>
              <a:off x="6656441" y="4039186"/>
              <a:ext cx="671658" cy="680614"/>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3" name="Freeform 428"/>
            <p:cNvSpPr>
              <a:spLocks/>
            </p:cNvSpPr>
            <p:nvPr/>
          </p:nvSpPr>
          <p:spPr bwMode="auto">
            <a:xfrm>
              <a:off x="5868362" y="4836220"/>
              <a:ext cx="671658" cy="682853"/>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sp>
          <p:nvSpPr>
            <p:cNvPr id="84" name="Freeform 429"/>
            <p:cNvSpPr>
              <a:spLocks/>
            </p:cNvSpPr>
            <p:nvPr/>
          </p:nvSpPr>
          <p:spPr bwMode="auto">
            <a:xfrm>
              <a:off x="6656441" y="4836220"/>
              <a:ext cx="671658" cy="682853"/>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a:endParaRPr>
            </a:p>
          </p:txBody>
        </p:sp>
      </p:grpSp>
      <p:sp>
        <p:nvSpPr>
          <p:cNvPr id="85" name="TextBox 84"/>
          <p:cNvSpPr txBox="1"/>
          <p:nvPr/>
        </p:nvSpPr>
        <p:spPr>
          <a:xfrm>
            <a:off x="9772040" y="1383318"/>
            <a:ext cx="1028425"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Auto scale on demand</a:t>
            </a:r>
          </a:p>
        </p:txBody>
      </p:sp>
      <p:grpSp>
        <p:nvGrpSpPr>
          <p:cNvPr id="90" name="Group 89"/>
          <p:cNvGrpSpPr>
            <a:grpSpLocks noChangeAspect="1"/>
          </p:cNvGrpSpPr>
          <p:nvPr/>
        </p:nvGrpSpPr>
        <p:grpSpPr>
          <a:xfrm>
            <a:off x="6698429" y="747117"/>
            <a:ext cx="717038" cy="621358"/>
            <a:chOff x="6596640" y="681108"/>
            <a:chExt cx="1125281" cy="876566"/>
          </a:xfrm>
        </p:grpSpPr>
        <p:pic>
          <p:nvPicPr>
            <p:cNvPr id="87" name="Picture 86"/>
            <p:cNvPicPr>
              <a:picLocks noChangeAspect="1"/>
            </p:cNvPicPr>
            <p:nvPr/>
          </p:nvPicPr>
          <p:blipFill>
            <a:blip r:embed="rId20">
              <a:biLevel thresh="25000"/>
            </a:blip>
            <a:stretch>
              <a:fillRect/>
            </a:stretch>
          </p:blipFill>
          <p:spPr>
            <a:xfrm>
              <a:off x="7156959" y="804575"/>
              <a:ext cx="564962" cy="561271"/>
            </a:xfrm>
            <a:prstGeom prst="rect">
              <a:avLst/>
            </a:prstGeom>
          </p:spPr>
        </p:pic>
        <p:pic>
          <p:nvPicPr>
            <p:cNvPr id="88" name="Picture 87"/>
            <p:cNvPicPr>
              <a:picLocks noChangeAspect="1"/>
            </p:cNvPicPr>
            <p:nvPr/>
          </p:nvPicPr>
          <p:blipFill>
            <a:blip r:embed="rId21">
              <a:biLevel thresh="25000"/>
            </a:blip>
            <a:stretch>
              <a:fillRect/>
            </a:stretch>
          </p:blipFill>
          <p:spPr>
            <a:xfrm>
              <a:off x="6596640" y="681108"/>
              <a:ext cx="509844" cy="506511"/>
            </a:xfrm>
            <a:prstGeom prst="rect">
              <a:avLst/>
            </a:prstGeom>
          </p:spPr>
        </p:pic>
        <p:pic>
          <p:nvPicPr>
            <p:cNvPr id="89" name="Picture 88"/>
            <p:cNvPicPr>
              <a:picLocks noChangeAspect="1"/>
            </p:cNvPicPr>
            <p:nvPr/>
          </p:nvPicPr>
          <p:blipFill>
            <a:blip r:embed="rId22">
              <a:biLevel thresh="25000"/>
            </a:blip>
            <a:stretch>
              <a:fillRect/>
            </a:stretch>
          </p:blipFill>
          <p:spPr>
            <a:xfrm>
              <a:off x="6842261" y="1023783"/>
              <a:ext cx="468505" cy="533891"/>
            </a:xfrm>
            <a:prstGeom prst="rect">
              <a:avLst/>
            </a:prstGeom>
          </p:spPr>
        </p:pic>
      </p:grpSp>
      <p:sp>
        <p:nvSpPr>
          <p:cNvPr id="91" name="TextBox 90"/>
          <p:cNvSpPr txBox="1"/>
          <p:nvPr/>
        </p:nvSpPr>
        <p:spPr>
          <a:xfrm>
            <a:off x="6498211" y="1380595"/>
            <a:ext cx="1119311" cy="505944"/>
          </a:xfrm>
          <a:prstGeom prst="rect">
            <a:avLst/>
          </a:prstGeom>
          <a:noFill/>
        </p:spPr>
        <p:txBody>
          <a:bodyPr wrap="square" lIns="89630" tIns="44814" rIns="89630" bIns="44814" rtlCol="0" anchor="b">
            <a:spAutoFit/>
          </a:bodyPr>
          <a:lstStyle/>
          <a:p>
            <a:pPr algn="ctr" defTabSz="895493">
              <a:lnSpc>
                <a:spcPct val="90000"/>
              </a:lnSpc>
              <a:defRPr/>
            </a:pPr>
            <a:r>
              <a:rPr lang="en-US" sz="980" kern="0" dirty="0">
                <a:gradFill>
                  <a:gsLst>
                    <a:gs pos="0">
                      <a:srgbClr val="FFFFFF"/>
                    </a:gs>
                    <a:gs pos="100000">
                      <a:srgbClr val="FFFFFF"/>
                    </a:gs>
                  </a:gsLst>
                  <a:lin ang="5400000" scaled="1"/>
                </a:gradFill>
                <a:latin typeface="Segoe UI"/>
              </a:rPr>
              <a:t>Source code control integration</a:t>
            </a:r>
          </a:p>
        </p:txBody>
      </p:sp>
      <p:sp>
        <p:nvSpPr>
          <p:cNvPr id="92" name="TextBox 91"/>
          <p:cNvSpPr txBox="1"/>
          <p:nvPr/>
        </p:nvSpPr>
        <p:spPr>
          <a:xfrm>
            <a:off x="7641087" y="1383318"/>
            <a:ext cx="1119311"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CI/CD build and deploy</a:t>
            </a:r>
          </a:p>
        </p:txBody>
      </p:sp>
      <p:grpSp>
        <p:nvGrpSpPr>
          <p:cNvPr id="96" name="Group 95"/>
          <p:cNvGrpSpPr/>
          <p:nvPr/>
        </p:nvGrpSpPr>
        <p:grpSpPr>
          <a:xfrm>
            <a:off x="6545526" y="5502330"/>
            <a:ext cx="1313930" cy="609804"/>
            <a:chOff x="6471762" y="5509217"/>
            <a:chExt cx="1314303" cy="609978"/>
          </a:xfrm>
        </p:grpSpPr>
        <p:pic>
          <p:nvPicPr>
            <p:cNvPr id="93" name="Picture 92"/>
            <p:cNvPicPr>
              <a:picLocks noChangeAspect="1"/>
            </p:cNvPicPr>
            <p:nvPr/>
          </p:nvPicPr>
          <p:blipFill>
            <a:blip r:embed="rId23"/>
            <a:stretch>
              <a:fillRect/>
            </a:stretch>
          </p:blipFill>
          <p:spPr>
            <a:xfrm>
              <a:off x="6877054" y="5642646"/>
              <a:ext cx="407052" cy="476549"/>
            </a:xfrm>
            <a:prstGeom prst="rect">
              <a:avLst/>
            </a:prstGeom>
          </p:spPr>
        </p:pic>
        <p:pic>
          <p:nvPicPr>
            <p:cNvPr id="94" name="Picture 93"/>
            <p:cNvPicPr>
              <a:picLocks noChangeAspect="1"/>
            </p:cNvPicPr>
            <p:nvPr/>
          </p:nvPicPr>
          <p:blipFill>
            <a:blip r:embed="rId24"/>
            <a:stretch>
              <a:fillRect/>
            </a:stretch>
          </p:blipFill>
          <p:spPr>
            <a:xfrm>
              <a:off x="6471762" y="5509217"/>
              <a:ext cx="425655" cy="476548"/>
            </a:xfrm>
            <a:prstGeom prst="rect">
              <a:avLst/>
            </a:prstGeom>
          </p:spPr>
        </p:pic>
        <p:pic>
          <p:nvPicPr>
            <p:cNvPr id="95" name="Picture 94"/>
            <p:cNvPicPr>
              <a:picLocks noChangeAspect="1"/>
            </p:cNvPicPr>
            <p:nvPr/>
          </p:nvPicPr>
          <p:blipFill>
            <a:blip r:embed="rId25"/>
            <a:stretch>
              <a:fillRect/>
            </a:stretch>
          </p:blipFill>
          <p:spPr>
            <a:xfrm>
              <a:off x="7292227" y="5536381"/>
              <a:ext cx="493838" cy="474085"/>
            </a:xfrm>
            <a:prstGeom prst="rect">
              <a:avLst/>
            </a:prstGeom>
          </p:spPr>
        </p:pic>
      </p:grpSp>
      <p:sp>
        <p:nvSpPr>
          <p:cNvPr id="97" name="TextBox 96"/>
          <p:cNvSpPr txBox="1"/>
          <p:nvPr/>
        </p:nvSpPr>
        <p:spPr>
          <a:xfrm>
            <a:off x="6605506" y="6141535"/>
            <a:ext cx="1226020"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Industry standards</a:t>
            </a:r>
          </a:p>
        </p:txBody>
      </p:sp>
      <p:sp>
        <p:nvSpPr>
          <p:cNvPr id="99" name="Freeform 28"/>
          <p:cNvSpPr>
            <a:spLocks noChangeAspect="1" noEditPoints="1"/>
          </p:cNvSpPr>
          <p:nvPr/>
        </p:nvSpPr>
        <p:spPr bwMode="gray">
          <a:xfrm>
            <a:off x="8172516" y="5521284"/>
            <a:ext cx="537778" cy="571899"/>
          </a:xfrm>
          <a:custGeom>
            <a:avLst/>
            <a:gdLst>
              <a:gd name="T0" fmla="*/ 1302 w 1483"/>
              <a:gd name="T1" fmla="*/ 290 h 1251"/>
              <a:gd name="T2" fmla="*/ 1011 w 1483"/>
              <a:gd name="T3" fmla="*/ 177 h 1251"/>
              <a:gd name="T4" fmla="*/ 581 w 1483"/>
              <a:gd name="T5" fmla="*/ 0 h 1251"/>
              <a:gd name="T6" fmla="*/ 0 w 1483"/>
              <a:gd name="T7" fmla="*/ 243 h 1251"/>
              <a:gd name="T8" fmla="*/ 942 w 1483"/>
              <a:gd name="T9" fmla="*/ 1029 h 1251"/>
              <a:gd name="T10" fmla="*/ 1252 w 1483"/>
              <a:gd name="T11" fmla="*/ 892 h 1251"/>
              <a:gd name="T12" fmla="*/ 1483 w 1483"/>
              <a:gd name="T13" fmla="*/ 781 h 1251"/>
              <a:gd name="T14" fmla="*/ 600 w 1483"/>
              <a:gd name="T15" fmla="*/ 42 h 1251"/>
              <a:gd name="T16" fmla="*/ 600 w 1483"/>
              <a:gd name="T17" fmla="*/ 80 h 1251"/>
              <a:gd name="T18" fmla="*/ 942 w 1483"/>
              <a:gd name="T19" fmla="*/ 312 h 1251"/>
              <a:gd name="T20" fmla="*/ 583 w 1483"/>
              <a:gd name="T21" fmla="*/ 160 h 1251"/>
              <a:gd name="T22" fmla="*/ 942 w 1483"/>
              <a:gd name="T23" fmla="*/ 467 h 1251"/>
              <a:gd name="T24" fmla="*/ 583 w 1483"/>
              <a:gd name="T25" fmla="*/ 472 h 1251"/>
              <a:gd name="T26" fmla="*/ 583 w 1483"/>
              <a:gd name="T27" fmla="*/ 548 h 1251"/>
              <a:gd name="T28" fmla="*/ 942 w 1483"/>
              <a:gd name="T29" fmla="*/ 626 h 1251"/>
              <a:gd name="T30" fmla="*/ 583 w 1483"/>
              <a:gd name="T31" fmla="*/ 633 h 1251"/>
              <a:gd name="T32" fmla="*/ 942 w 1483"/>
              <a:gd name="T33" fmla="*/ 781 h 1251"/>
              <a:gd name="T34" fmla="*/ 583 w 1483"/>
              <a:gd name="T35" fmla="*/ 944 h 1251"/>
              <a:gd name="T36" fmla="*/ 583 w 1483"/>
              <a:gd name="T37" fmla="*/ 1022 h 1251"/>
              <a:gd name="T38" fmla="*/ 583 w 1483"/>
              <a:gd name="T39" fmla="*/ 1105 h 1251"/>
              <a:gd name="T40" fmla="*/ 583 w 1483"/>
              <a:gd name="T41" fmla="*/ 1178 h 1251"/>
              <a:gd name="T42" fmla="*/ 1252 w 1483"/>
              <a:gd name="T43" fmla="*/ 349 h 1251"/>
              <a:gd name="T44" fmla="*/ 1011 w 1483"/>
              <a:gd name="T45" fmla="*/ 288 h 1251"/>
              <a:gd name="T46" fmla="*/ 1011 w 1483"/>
              <a:gd name="T47" fmla="*/ 340 h 1251"/>
              <a:gd name="T48" fmla="*/ 1252 w 1483"/>
              <a:gd name="T49" fmla="*/ 465 h 1251"/>
              <a:gd name="T50" fmla="*/ 1011 w 1483"/>
              <a:gd name="T51" fmla="*/ 397 h 1251"/>
              <a:gd name="T52" fmla="*/ 1252 w 1483"/>
              <a:gd name="T53" fmla="*/ 571 h 1251"/>
              <a:gd name="T54" fmla="*/ 1011 w 1483"/>
              <a:gd name="T55" fmla="*/ 614 h 1251"/>
              <a:gd name="T56" fmla="*/ 1011 w 1483"/>
              <a:gd name="T57" fmla="*/ 663 h 1251"/>
              <a:gd name="T58" fmla="*/ 1252 w 1483"/>
              <a:gd name="T59" fmla="*/ 685 h 1251"/>
              <a:gd name="T60" fmla="*/ 1011 w 1483"/>
              <a:gd name="T61" fmla="*/ 722 h 1251"/>
              <a:gd name="T62" fmla="*/ 1252 w 1483"/>
              <a:gd name="T63" fmla="*/ 791 h 1251"/>
              <a:gd name="T64" fmla="*/ 1011 w 1483"/>
              <a:gd name="T65" fmla="*/ 989 h 1251"/>
              <a:gd name="T66" fmla="*/ 1252 w 1483"/>
              <a:gd name="T67" fmla="*/ 864 h 1251"/>
              <a:gd name="T68" fmla="*/ 1476 w 1483"/>
              <a:gd name="T69" fmla="*/ 401 h 1251"/>
              <a:gd name="T70" fmla="*/ 1311 w 1483"/>
              <a:gd name="T71" fmla="*/ 309 h 1251"/>
              <a:gd name="T72" fmla="*/ 1302 w 1483"/>
              <a:gd name="T73" fmla="*/ 824 h 1251"/>
              <a:gd name="T74" fmla="*/ 1481 w 1483"/>
              <a:gd name="T75" fmla="*/ 715 h 1251"/>
              <a:gd name="T76" fmla="*/ 1481 w 1483"/>
              <a:gd name="T77" fmla="*/ 692 h 1251"/>
              <a:gd name="T78" fmla="*/ 1302 w 1483"/>
              <a:gd name="T79" fmla="*/ 706 h 1251"/>
              <a:gd name="T80" fmla="*/ 1481 w 1483"/>
              <a:gd name="T81" fmla="*/ 666 h 1251"/>
              <a:gd name="T82" fmla="*/ 1302 w 1483"/>
              <a:gd name="T83" fmla="*/ 595 h 1251"/>
              <a:gd name="T84" fmla="*/ 1481 w 1483"/>
              <a:gd name="T85" fmla="*/ 567 h 1251"/>
              <a:gd name="T86" fmla="*/ 1481 w 1483"/>
              <a:gd name="T87" fmla="*/ 543 h 1251"/>
              <a:gd name="T88" fmla="*/ 1302 w 1483"/>
              <a:gd name="T89" fmla="*/ 479 h 1251"/>
              <a:gd name="T90" fmla="*/ 1481 w 1483"/>
              <a:gd name="T91" fmla="*/ 517 h 1251"/>
              <a:gd name="T92" fmla="*/ 1302 w 1483"/>
              <a:gd name="T93" fmla="*/ 368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83" h="1251">
                <a:moveTo>
                  <a:pt x="1481" y="425"/>
                </a:moveTo>
                <a:lnTo>
                  <a:pt x="1481" y="394"/>
                </a:lnTo>
                <a:lnTo>
                  <a:pt x="1302" y="290"/>
                </a:lnTo>
                <a:lnTo>
                  <a:pt x="1252" y="304"/>
                </a:lnTo>
                <a:lnTo>
                  <a:pt x="1252" y="316"/>
                </a:lnTo>
                <a:lnTo>
                  <a:pt x="1011" y="177"/>
                </a:lnTo>
                <a:lnTo>
                  <a:pt x="942" y="200"/>
                </a:lnTo>
                <a:lnTo>
                  <a:pt x="942" y="208"/>
                </a:lnTo>
                <a:lnTo>
                  <a:pt x="581" y="0"/>
                </a:lnTo>
                <a:lnTo>
                  <a:pt x="26" y="177"/>
                </a:lnTo>
                <a:lnTo>
                  <a:pt x="26" y="236"/>
                </a:lnTo>
                <a:lnTo>
                  <a:pt x="0" y="243"/>
                </a:lnTo>
                <a:lnTo>
                  <a:pt x="0" y="1067"/>
                </a:lnTo>
                <a:lnTo>
                  <a:pt x="560" y="1251"/>
                </a:lnTo>
                <a:lnTo>
                  <a:pt x="942" y="1029"/>
                </a:lnTo>
                <a:lnTo>
                  <a:pt x="942" y="1041"/>
                </a:lnTo>
                <a:lnTo>
                  <a:pt x="994" y="1041"/>
                </a:lnTo>
                <a:lnTo>
                  <a:pt x="1252" y="892"/>
                </a:lnTo>
                <a:lnTo>
                  <a:pt x="1252" y="895"/>
                </a:lnTo>
                <a:lnTo>
                  <a:pt x="1290" y="895"/>
                </a:lnTo>
                <a:lnTo>
                  <a:pt x="1483" y="781"/>
                </a:lnTo>
                <a:lnTo>
                  <a:pt x="1483" y="427"/>
                </a:lnTo>
                <a:lnTo>
                  <a:pt x="1481" y="425"/>
                </a:lnTo>
                <a:close/>
                <a:moveTo>
                  <a:pt x="600" y="42"/>
                </a:moveTo>
                <a:lnTo>
                  <a:pt x="942" y="229"/>
                </a:lnTo>
                <a:lnTo>
                  <a:pt x="942" y="255"/>
                </a:lnTo>
                <a:lnTo>
                  <a:pt x="600" y="80"/>
                </a:lnTo>
                <a:lnTo>
                  <a:pt x="600" y="42"/>
                </a:lnTo>
                <a:close/>
                <a:moveTo>
                  <a:pt x="583" y="160"/>
                </a:moveTo>
                <a:lnTo>
                  <a:pt x="942" y="312"/>
                </a:lnTo>
                <a:lnTo>
                  <a:pt x="942" y="363"/>
                </a:lnTo>
                <a:lnTo>
                  <a:pt x="583" y="234"/>
                </a:lnTo>
                <a:lnTo>
                  <a:pt x="583" y="160"/>
                </a:lnTo>
                <a:close/>
                <a:moveTo>
                  <a:pt x="583" y="316"/>
                </a:moveTo>
                <a:lnTo>
                  <a:pt x="942" y="418"/>
                </a:lnTo>
                <a:lnTo>
                  <a:pt x="942" y="467"/>
                </a:lnTo>
                <a:lnTo>
                  <a:pt x="583" y="394"/>
                </a:lnTo>
                <a:lnTo>
                  <a:pt x="583" y="316"/>
                </a:lnTo>
                <a:close/>
                <a:moveTo>
                  <a:pt x="583" y="472"/>
                </a:moveTo>
                <a:lnTo>
                  <a:pt x="942" y="524"/>
                </a:lnTo>
                <a:lnTo>
                  <a:pt x="942" y="571"/>
                </a:lnTo>
                <a:lnTo>
                  <a:pt x="583" y="548"/>
                </a:lnTo>
                <a:lnTo>
                  <a:pt x="583" y="472"/>
                </a:lnTo>
                <a:close/>
                <a:moveTo>
                  <a:pt x="583" y="633"/>
                </a:moveTo>
                <a:lnTo>
                  <a:pt x="942" y="626"/>
                </a:lnTo>
                <a:lnTo>
                  <a:pt x="942" y="678"/>
                </a:lnTo>
                <a:lnTo>
                  <a:pt x="583" y="706"/>
                </a:lnTo>
                <a:lnTo>
                  <a:pt x="583" y="633"/>
                </a:lnTo>
                <a:close/>
                <a:moveTo>
                  <a:pt x="583" y="789"/>
                </a:moveTo>
                <a:lnTo>
                  <a:pt x="942" y="732"/>
                </a:lnTo>
                <a:lnTo>
                  <a:pt x="942" y="781"/>
                </a:lnTo>
                <a:lnTo>
                  <a:pt x="583" y="862"/>
                </a:lnTo>
                <a:lnTo>
                  <a:pt x="583" y="789"/>
                </a:lnTo>
                <a:close/>
                <a:moveTo>
                  <a:pt x="583" y="944"/>
                </a:moveTo>
                <a:lnTo>
                  <a:pt x="942" y="838"/>
                </a:lnTo>
                <a:lnTo>
                  <a:pt x="942" y="885"/>
                </a:lnTo>
                <a:lnTo>
                  <a:pt x="583" y="1022"/>
                </a:lnTo>
                <a:lnTo>
                  <a:pt x="583" y="944"/>
                </a:lnTo>
                <a:close/>
                <a:moveTo>
                  <a:pt x="583" y="1178"/>
                </a:moveTo>
                <a:lnTo>
                  <a:pt x="583" y="1105"/>
                </a:lnTo>
                <a:lnTo>
                  <a:pt x="942" y="940"/>
                </a:lnTo>
                <a:lnTo>
                  <a:pt x="942" y="992"/>
                </a:lnTo>
                <a:lnTo>
                  <a:pt x="583" y="1178"/>
                </a:lnTo>
                <a:close/>
                <a:moveTo>
                  <a:pt x="1023" y="208"/>
                </a:moveTo>
                <a:lnTo>
                  <a:pt x="1252" y="333"/>
                </a:lnTo>
                <a:lnTo>
                  <a:pt x="1252" y="349"/>
                </a:lnTo>
                <a:lnTo>
                  <a:pt x="1023" y="234"/>
                </a:lnTo>
                <a:lnTo>
                  <a:pt x="1023" y="208"/>
                </a:lnTo>
                <a:close/>
                <a:moveTo>
                  <a:pt x="1011" y="288"/>
                </a:moveTo>
                <a:lnTo>
                  <a:pt x="1252" y="389"/>
                </a:lnTo>
                <a:lnTo>
                  <a:pt x="1252" y="427"/>
                </a:lnTo>
                <a:lnTo>
                  <a:pt x="1011" y="340"/>
                </a:lnTo>
                <a:lnTo>
                  <a:pt x="1011" y="288"/>
                </a:lnTo>
                <a:close/>
                <a:moveTo>
                  <a:pt x="1011" y="397"/>
                </a:moveTo>
                <a:lnTo>
                  <a:pt x="1252" y="465"/>
                </a:lnTo>
                <a:lnTo>
                  <a:pt x="1252" y="498"/>
                </a:lnTo>
                <a:lnTo>
                  <a:pt x="1011" y="448"/>
                </a:lnTo>
                <a:lnTo>
                  <a:pt x="1011" y="397"/>
                </a:lnTo>
                <a:close/>
                <a:moveTo>
                  <a:pt x="1011" y="503"/>
                </a:moveTo>
                <a:lnTo>
                  <a:pt x="1252" y="538"/>
                </a:lnTo>
                <a:lnTo>
                  <a:pt x="1252" y="571"/>
                </a:lnTo>
                <a:lnTo>
                  <a:pt x="1011" y="555"/>
                </a:lnTo>
                <a:lnTo>
                  <a:pt x="1011" y="503"/>
                </a:lnTo>
                <a:close/>
                <a:moveTo>
                  <a:pt x="1011" y="614"/>
                </a:moveTo>
                <a:lnTo>
                  <a:pt x="1252" y="609"/>
                </a:lnTo>
                <a:lnTo>
                  <a:pt x="1252" y="645"/>
                </a:lnTo>
                <a:lnTo>
                  <a:pt x="1011" y="663"/>
                </a:lnTo>
                <a:lnTo>
                  <a:pt x="1011" y="614"/>
                </a:lnTo>
                <a:close/>
                <a:moveTo>
                  <a:pt x="1011" y="722"/>
                </a:moveTo>
                <a:lnTo>
                  <a:pt x="1252" y="685"/>
                </a:lnTo>
                <a:lnTo>
                  <a:pt x="1252" y="718"/>
                </a:lnTo>
                <a:lnTo>
                  <a:pt x="1011" y="772"/>
                </a:lnTo>
                <a:lnTo>
                  <a:pt x="1011" y="722"/>
                </a:lnTo>
                <a:close/>
                <a:moveTo>
                  <a:pt x="1011" y="829"/>
                </a:moveTo>
                <a:lnTo>
                  <a:pt x="1252" y="756"/>
                </a:lnTo>
                <a:lnTo>
                  <a:pt x="1252" y="791"/>
                </a:lnTo>
                <a:lnTo>
                  <a:pt x="1011" y="883"/>
                </a:lnTo>
                <a:lnTo>
                  <a:pt x="1011" y="829"/>
                </a:lnTo>
                <a:close/>
                <a:moveTo>
                  <a:pt x="1011" y="989"/>
                </a:moveTo>
                <a:lnTo>
                  <a:pt x="1011" y="940"/>
                </a:lnTo>
                <a:lnTo>
                  <a:pt x="1252" y="829"/>
                </a:lnTo>
                <a:lnTo>
                  <a:pt x="1252" y="864"/>
                </a:lnTo>
                <a:lnTo>
                  <a:pt x="1011" y="989"/>
                </a:lnTo>
                <a:close/>
                <a:moveTo>
                  <a:pt x="1311" y="309"/>
                </a:moveTo>
                <a:lnTo>
                  <a:pt x="1476" y="401"/>
                </a:lnTo>
                <a:lnTo>
                  <a:pt x="1476" y="413"/>
                </a:lnTo>
                <a:lnTo>
                  <a:pt x="1311" y="328"/>
                </a:lnTo>
                <a:lnTo>
                  <a:pt x="1311" y="309"/>
                </a:lnTo>
                <a:close/>
                <a:moveTo>
                  <a:pt x="1481" y="767"/>
                </a:moveTo>
                <a:lnTo>
                  <a:pt x="1302" y="859"/>
                </a:lnTo>
                <a:lnTo>
                  <a:pt x="1302" y="824"/>
                </a:lnTo>
                <a:lnTo>
                  <a:pt x="1481" y="741"/>
                </a:lnTo>
                <a:lnTo>
                  <a:pt x="1481" y="767"/>
                </a:lnTo>
                <a:close/>
                <a:moveTo>
                  <a:pt x="1481" y="715"/>
                </a:moveTo>
                <a:lnTo>
                  <a:pt x="1302" y="784"/>
                </a:lnTo>
                <a:lnTo>
                  <a:pt x="1302" y="746"/>
                </a:lnTo>
                <a:lnTo>
                  <a:pt x="1481" y="692"/>
                </a:lnTo>
                <a:lnTo>
                  <a:pt x="1481" y="715"/>
                </a:lnTo>
                <a:close/>
                <a:moveTo>
                  <a:pt x="1481" y="666"/>
                </a:moveTo>
                <a:lnTo>
                  <a:pt x="1302" y="706"/>
                </a:lnTo>
                <a:lnTo>
                  <a:pt x="1302" y="670"/>
                </a:lnTo>
                <a:lnTo>
                  <a:pt x="1481" y="642"/>
                </a:lnTo>
                <a:lnTo>
                  <a:pt x="1481" y="666"/>
                </a:lnTo>
                <a:close/>
                <a:moveTo>
                  <a:pt x="1481" y="616"/>
                </a:moveTo>
                <a:lnTo>
                  <a:pt x="1302" y="630"/>
                </a:lnTo>
                <a:lnTo>
                  <a:pt x="1302" y="595"/>
                </a:lnTo>
                <a:lnTo>
                  <a:pt x="1481" y="593"/>
                </a:lnTo>
                <a:lnTo>
                  <a:pt x="1481" y="616"/>
                </a:lnTo>
                <a:close/>
                <a:moveTo>
                  <a:pt x="1481" y="567"/>
                </a:moveTo>
                <a:lnTo>
                  <a:pt x="1302" y="555"/>
                </a:lnTo>
                <a:lnTo>
                  <a:pt x="1302" y="519"/>
                </a:lnTo>
                <a:lnTo>
                  <a:pt x="1481" y="543"/>
                </a:lnTo>
                <a:lnTo>
                  <a:pt x="1481" y="567"/>
                </a:lnTo>
                <a:close/>
                <a:moveTo>
                  <a:pt x="1481" y="517"/>
                </a:moveTo>
                <a:lnTo>
                  <a:pt x="1302" y="479"/>
                </a:lnTo>
                <a:lnTo>
                  <a:pt x="1302" y="444"/>
                </a:lnTo>
                <a:lnTo>
                  <a:pt x="1481" y="493"/>
                </a:lnTo>
                <a:lnTo>
                  <a:pt x="1481" y="517"/>
                </a:lnTo>
                <a:close/>
                <a:moveTo>
                  <a:pt x="1481" y="467"/>
                </a:moveTo>
                <a:lnTo>
                  <a:pt x="1302" y="404"/>
                </a:lnTo>
                <a:lnTo>
                  <a:pt x="1302" y="368"/>
                </a:lnTo>
                <a:lnTo>
                  <a:pt x="1481" y="444"/>
                </a:lnTo>
                <a:lnTo>
                  <a:pt x="1481" y="467"/>
                </a:lnTo>
                <a:close/>
              </a:path>
            </a:pathLst>
          </a:custGeom>
          <a:solidFill>
            <a:srgbClr val="FFFFFF"/>
          </a:solidFill>
          <a:ln>
            <a:noFill/>
          </a:ln>
          <a:extLst/>
        </p:spPr>
        <p:txBody>
          <a:bodyPr vert="horz" wrap="square" lIns="89617" tIns="44808" rIns="89617" bIns="44808" numCol="1" anchor="t" anchorCtr="0" compatLnSpc="1">
            <a:prstTxWarp prst="textNoShape">
              <a:avLst/>
            </a:prstTxWarp>
          </a:bodyPr>
          <a:lstStyle/>
          <a:p>
            <a:pPr defTabSz="896042">
              <a:defRPr/>
            </a:pPr>
            <a:endParaRPr lang="en-US" sz="1765" kern="0" dirty="0">
              <a:solidFill>
                <a:srgbClr val="008272"/>
              </a:solidFill>
              <a:latin typeface="Segoe UI"/>
            </a:endParaRPr>
          </a:p>
        </p:txBody>
      </p:sp>
      <p:sp>
        <p:nvSpPr>
          <p:cNvPr id="100" name="TextBox 99"/>
          <p:cNvSpPr txBox="1"/>
          <p:nvPr/>
        </p:nvSpPr>
        <p:spPr>
          <a:xfrm>
            <a:off x="7981318" y="6141535"/>
            <a:ext cx="858985"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Global scale</a:t>
            </a:r>
          </a:p>
        </p:txBody>
      </p:sp>
      <p:grpSp>
        <p:nvGrpSpPr>
          <p:cNvPr id="105" name="Group 104"/>
          <p:cNvGrpSpPr>
            <a:grpSpLocks noChangeAspect="1"/>
          </p:cNvGrpSpPr>
          <p:nvPr/>
        </p:nvGrpSpPr>
        <p:grpSpPr>
          <a:xfrm>
            <a:off x="9963819" y="5545283"/>
            <a:ext cx="717038" cy="523900"/>
            <a:chOff x="9263605" y="5061782"/>
            <a:chExt cx="832926" cy="608572"/>
          </a:xfrm>
        </p:grpSpPr>
        <p:sp>
          <p:nvSpPr>
            <p:cNvPr id="101" name="Freeform 5"/>
            <p:cNvSpPr>
              <a:spLocks/>
            </p:cNvSpPr>
            <p:nvPr/>
          </p:nvSpPr>
          <p:spPr bwMode="auto">
            <a:xfrm>
              <a:off x="9263605" y="5061782"/>
              <a:ext cx="832926" cy="608572"/>
            </a:xfrm>
            <a:custGeom>
              <a:avLst/>
              <a:gdLst>
                <a:gd name="T0" fmla="*/ 882 w 889"/>
                <a:gd name="T1" fmla="*/ 348 h 569"/>
                <a:gd name="T2" fmla="*/ 843 w 889"/>
                <a:gd name="T3" fmla="*/ 284 h 569"/>
                <a:gd name="T4" fmla="*/ 760 w 889"/>
                <a:gd name="T5" fmla="*/ 235 h 569"/>
                <a:gd name="T6" fmla="*/ 761 w 889"/>
                <a:gd name="T7" fmla="*/ 227 h 569"/>
                <a:gd name="T8" fmla="*/ 534 w 889"/>
                <a:gd name="T9" fmla="*/ 0 h 569"/>
                <a:gd name="T10" fmla="*/ 478 w 889"/>
                <a:gd name="T11" fmla="*/ 7 h 569"/>
                <a:gd name="T12" fmla="*/ 409 w 889"/>
                <a:gd name="T13" fmla="*/ 37 h 569"/>
                <a:gd name="T14" fmla="*/ 352 w 889"/>
                <a:gd name="T15" fmla="*/ 91 h 569"/>
                <a:gd name="T16" fmla="*/ 277 w 889"/>
                <a:gd name="T17" fmla="*/ 69 h 569"/>
                <a:gd name="T18" fmla="*/ 139 w 889"/>
                <a:gd name="T19" fmla="*/ 207 h 569"/>
                <a:gd name="T20" fmla="*/ 141 w 889"/>
                <a:gd name="T21" fmla="*/ 231 h 569"/>
                <a:gd name="T22" fmla="*/ 45 w 889"/>
                <a:gd name="T23" fmla="*/ 284 h 569"/>
                <a:gd name="T24" fmla="*/ 8 w 889"/>
                <a:gd name="T25" fmla="*/ 348 h 569"/>
                <a:gd name="T26" fmla="*/ 0 w 889"/>
                <a:gd name="T27" fmla="*/ 398 h 569"/>
                <a:gd name="T28" fmla="*/ 178 w 889"/>
                <a:gd name="T29" fmla="*/ 569 h 569"/>
                <a:gd name="T30" fmla="*/ 409 w 889"/>
                <a:gd name="T31" fmla="*/ 569 h 569"/>
                <a:gd name="T32" fmla="*/ 478 w 889"/>
                <a:gd name="T33" fmla="*/ 569 h 569"/>
                <a:gd name="T34" fmla="*/ 711 w 889"/>
                <a:gd name="T35" fmla="*/ 569 h 569"/>
                <a:gd name="T36" fmla="*/ 889 w 889"/>
                <a:gd name="T37" fmla="*/ 398 h 569"/>
                <a:gd name="T38" fmla="*/ 882 w 889"/>
                <a:gd name="T39" fmla="*/ 348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569">
                  <a:moveTo>
                    <a:pt x="882" y="348"/>
                  </a:moveTo>
                  <a:cubicBezTo>
                    <a:pt x="874" y="323"/>
                    <a:pt x="861" y="302"/>
                    <a:pt x="843" y="284"/>
                  </a:cubicBezTo>
                  <a:cubicBezTo>
                    <a:pt x="821" y="261"/>
                    <a:pt x="793" y="244"/>
                    <a:pt x="760" y="235"/>
                  </a:cubicBezTo>
                  <a:cubicBezTo>
                    <a:pt x="760" y="232"/>
                    <a:pt x="761" y="230"/>
                    <a:pt x="761" y="227"/>
                  </a:cubicBezTo>
                  <a:cubicBezTo>
                    <a:pt x="761" y="101"/>
                    <a:pt x="659" y="0"/>
                    <a:pt x="534" y="0"/>
                  </a:cubicBezTo>
                  <a:cubicBezTo>
                    <a:pt x="514" y="0"/>
                    <a:pt x="496" y="2"/>
                    <a:pt x="478" y="7"/>
                  </a:cubicBezTo>
                  <a:cubicBezTo>
                    <a:pt x="453" y="13"/>
                    <a:pt x="430" y="24"/>
                    <a:pt x="409" y="37"/>
                  </a:cubicBezTo>
                  <a:cubicBezTo>
                    <a:pt x="387" y="52"/>
                    <a:pt x="368" y="70"/>
                    <a:pt x="352" y="91"/>
                  </a:cubicBezTo>
                  <a:cubicBezTo>
                    <a:pt x="331" y="77"/>
                    <a:pt x="305" y="69"/>
                    <a:pt x="277" y="69"/>
                  </a:cubicBezTo>
                  <a:cubicBezTo>
                    <a:pt x="201" y="69"/>
                    <a:pt x="139" y="131"/>
                    <a:pt x="139" y="207"/>
                  </a:cubicBezTo>
                  <a:cubicBezTo>
                    <a:pt x="139" y="215"/>
                    <a:pt x="140" y="223"/>
                    <a:pt x="141" y="231"/>
                  </a:cubicBezTo>
                  <a:cubicBezTo>
                    <a:pt x="103" y="239"/>
                    <a:pt x="70" y="257"/>
                    <a:pt x="45" y="284"/>
                  </a:cubicBezTo>
                  <a:cubicBezTo>
                    <a:pt x="28" y="302"/>
                    <a:pt x="15" y="323"/>
                    <a:pt x="8" y="348"/>
                  </a:cubicBezTo>
                  <a:cubicBezTo>
                    <a:pt x="3" y="364"/>
                    <a:pt x="0" y="380"/>
                    <a:pt x="0" y="398"/>
                  </a:cubicBezTo>
                  <a:cubicBezTo>
                    <a:pt x="0" y="496"/>
                    <a:pt x="80" y="569"/>
                    <a:pt x="178" y="569"/>
                  </a:cubicBezTo>
                  <a:cubicBezTo>
                    <a:pt x="221" y="569"/>
                    <a:pt x="313" y="569"/>
                    <a:pt x="409" y="569"/>
                  </a:cubicBezTo>
                  <a:cubicBezTo>
                    <a:pt x="432" y="569"/>
                    <a:pt x="455" y="569"/>
                    <a:pt x="478" y="569"/>
                  </a:cubicBezTo>
                  <a:cubicBezTo>
                    <a:pt x="579" y="569"/>
                    <a:pt x="674" y="569"/>
                    <a:pt x="711" y="569"/>
                  </a:cubicBezTo>
                  <a:cubicBezTo>
                    <a:pt x="810" y="569"/>
                    <a:pt x="889" y="496"/>
                    <a:pt x="889" y="398"/>
                  </a:cubicBezTo>
                  <a:cubicBezTo>
                    <a:pt x="889" y="380"/>
                    <a:pt x="887" y="363"/>
                    <a:pt x="882" y="348"/>
                  </a:cubicBezTo>
                  <a:close/>
                </a:path>
              </a:pathLst>
            </a:custGeom>
            <a:solidFill>
              <a:srgbClr val="FFFFFF"/>
            </a:solidFill>
            <a:ln w="28575">
              <a:noFill/>
              <a:round/>
              <a:headEnd/>
              <a:tailEnd/>
            </a:ln>
          </p:spPr>
          <p:txBody>
            <a:bodyPr vert="horz" wrap="square" lIns="89617" tIns="44808" rIns="89617" bIns="44808" numCol="1" anchor="t" anchorCtr="0" compatLnSpc="1">
              <a:prstTxWarp prst="textNoShape">
                <a:avLst/>
              </a:prstTxWarp>
            </a:bodyPr>
            <a:lstStyle/>
            <a:p>
              <a:pPr defTabSz="896042">
                <a:defRPr/>
              </a:pPr>
              <a:endParaRPr lang="en-US" sz="1765" kern="0" dirty="0">
                <a:solidFill>
                  <a:sysClr val="windowText" lastClr="000000"/>
                </a:solidFill>
                <a:latin typeface="Segoe UI Light" charset="0"/>
              </a:endParaRPr>
            </a:p>
          </p:txBody>
        </p:sp>
        <p:pic>
          <p:nvPicPr>
            <p:cNvPr id="104" name="Picture 103"/>
            <p:cNvPicPr/>
            <p:nvPr/>
          </p:nvPicPr>
          <p:blipFill>
            <a:blip r:embed="rId26"/>
            <a:stretch>
              <a:fillRect/>
            </a:stretch>
          </p:blipFill>
          <p:spPr bwMode="auto">
            <a:xfrm>
              <a:off x="9476156" y="5195720"/>
              <a:ext cx="421469" cy="421469"/>
            </a:xfrm>
            <a:prstGeom prst="rect">
              <a:avLst/>
            </a:prstGeom>
            <a:noFill/>
            <a:ln>
              <a:noFill/>
            </a:ln>
          </p:spPr>
        </p:pic>
      </p:grpSp>
      <p:sp>
        <p:nvSpPr>
          <p:cNvPr id="106" name="TextBox 105"/>
          <p:cNvSpPr txBox="1"/>
          <p:nvPr/>
        </p:nvSpPr>
        <p:spPr>
          <a:xfrm>
            <a:off x="9886982" y="6132877"/>
            <a:ext cx="886230"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 Active</a:t>
            </a:r>
            <a:br>
              <a:rPr lang="en-US" sz="980" dirty="0">
                <a:latin typeface="Segoe UI"/>
              </a:rPr>
            </a:br>
            <a:r>
              <a:rPr lang="en-US" sz="980" dirty="0">
                <a:latin typeface="Segoe UI"/>
              </a:rPr>
              <a:t>Directory</a:t>
            </a:r>
          </a:p>
        </p:txBody>
      </p:sp>
      <p:sp>
        <p:nvSpPr>
          <p:cNvPr id="108" name="TextBox 107"/>
          <p:cNvSpPr txBox="1"/>
          <p:nvPr/>
        </p:nvSpPr>
        <p:spPr>
          <a:xfrm>
            <a:off x="8884475" y="6138813"/>
            <a:ext cx="857381"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Corporate</a:t>
            </a:r>
            <a:br>
              <a:rPr lang="en-US" sz="980" dirty="0">
                <a:latin typeface="Segoe UI"/>
              </a:rPr>
            </a:br>
            <a:r>
              <a:rPr lang="en-US" sz="980" dirty="0">
                <a:latin typeface="Segoe UI"/>
              </a:rPr>
              <a:t>connectivity</a:t>
            </a:r>
          </a:p>
        </p:txBody>
      </p:sp>
      <p:sp>
        <p:nvSpPr>
          <p:cNvPr id="109" name="TextBox 108"/>
          <p:cNvSpPr txBox="1"/>
          <p:nvPr/>
        </p:nvSpPr>
        <p:spPr>
          <a:xfrm>
            <a:off x="11028512" y="3118433"/>
            <a:ext cx="559266"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Drupal</a:t>
            </a:r>
          </a:p>
        </p:txBody>
      </p:sp>
      <p:pic>
        <p:nvPicPr>
          <p:cNvPr id="110" name="Picture 109"/>
          <p:cNvPicPr>
            <a:picLocks noChangeAspect="1"/>
          </p:cNvPicPr>
          <p:nvPr/>
        </p:nvPicPr>
        <p:blipFill>
          <a:blip r:embed="rId27"/>
          <a:stretch>
            <a:fillRect/>
          </a:stretch>
        </p:blipFill>
        <p:spPr>
          <a:xfrm>
            <a:off x="10993919" y="5538505"/>
            <a:ext cx="568460" cy="537453"/>
          </a:xfrm>
          <a:prstGeom prst="rect">
            <a:avLst/>
          </a:prstGeom>
        </p:spPr>
      </p:pic>
      <p:sp>
        <p:nvSpPr>
          <p:cNvPr id="111" name="TextBox 110"/>
          <p:cNvSpPr txBox="1"/>
          <p:nvPr/>
        </p:nvSpPr>
        <p:spPr>
          <a:xfrm>
            <a:off x="10774287" y="6138813"/>
            <a:ext cx="951945"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Dedicated</a:t>
            </a:r>
            <a:br>
              <a:rPr lang="en-US" sz="980" dirty="0">
                <a:latin typeface="Segoe UI"/>
              </a:rPr>
            </a:br>
            <a:r>
              <a:rPr lang="en-US" sz="980" dirty="0">
                <a:latin typeface="Segoe UI"/>
              </a:rPr>
              <a:t>environments</a:t>
            </a:r>
          </a:p>
        </p:txBody>
      </p:sp>
      <p:grpSp>
        <p:nvGrpSpPr>
          <p:cNvPr id="112" name="Group 111"/>
          <p:cNvGrpSpPr/>
          <p:nvPr/>
        </p:nvGrpSpPr>
        <p:grpSpPr>
          <a:xfrm>
            <a:off x="289096" y="1844283"/>
            <a:ext cx="3210658" cy="3196028"/>
            <a:chOff x="827088" y="-3463925"/>
            <a:chExt cx="3833812" cy="3816350"/>
          </a:xfrm>
        </p:grpSpPr>
        <p:sp>
          <p:nvSpPr>
            <p:cNvPr id="113"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4"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5"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6"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7"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8"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9"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20"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grpSp>
      <p:sp>
        <p:nvSpPr>
          <p:cNvPr id="121" name="Rectangle 120"/>
          <p:cNvSpPr/>
          <p:nvPr/>
        </p:nvSpPr>
        <p:spPr>
          <a:xfrm>
            <a:off x="318696" y="5089279"/>
            <a:ext cx="3181060" cy="707658"/>
          </a:xfrm>
          <a:prstGeom prst="rect">
            <a:avLst/>
          </a:prstGeom>
        </p:spPr>
        <p:txBody>
          <a:bodyPr wrap="square">
            <a:spAutoFit/>
          </a:bodyPr>
          <a:lstStyle/>
          <a:p>
            <a:pPr algn="ctr" defTabSz="914049"/>
            <a:r>
              <a:rPr lang="en-US" sz="3920"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0" kern="0" dirty="0">
              <a:gradFill>
                <a:gsLst>
                  <a:gs pos="0">
                    <a:srgbClr val="000000"/>
                  </a:gs>
                  <a:gs pos="100000">
                    <a:srgbClr val="000000"/>
                  </a:gs>
                </a:gsLst>
                <a:lin ang="5400000" scaled="1"/>
              </a:gradFill>
              <a:latin typeface="Segoe UI"/>
            </a:endParaRPr>
          </a:p>
        </p:txBody>
      </p:sp>
      <p:grpSp>
        <p:nvGrpSpPr>
          <p:cNvPr id="11" name="Group 4"/>
          <p:cNvGrpSpPr>
            <a:grpSpLocks noChangeAspect="1"/>
          </p:cNvGrpSpPr>
          <p:nvPr/>
        </p:nvGrpSpPr>
        <p:grpSpPr bwMode="auto">
          <a:xfrm>
            <a:off x="7776306" y="721328"/>
            <a:ext cx="806668" cy="672934"/>
            <a:chOff x="5006" y="441"/>
            <a:chExt cx="567" cy="473"/>
          </a:xfrm>
        </p:grpSpPr>
        <p:sp>
          <p:nvSpPr>
            <p:cNvPr id="13" name="Freeform 5"/>
            <p:cNvSpPr>
              <a:spLocks noEditPoints="1"/>
            </p:cNvSpPr>
            <p:nvPr/>
          </p:nvSpPr>
          <p:spPr bwMode="auto">
            <a:xfrm>
              <a:off x="5171" y="441"/>
              <a:ext cx="214" cy="213"/>
            </a:xfrm>
            <a:custGeom>
              <a:avLst/>
              <a:gdLst>
                <a:gd name="T0" fmla="*/ 432 w 432"/>
                <a:gd name="T1" fmla="*/ 191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9 h 432"/>
                <a:gd name="T14" fmla="*/ 294 w 432"/>
                <a:gd name="T15" fmla="*/ 74 h 432"/>
                <a:gd name="T16" fmla="*/ 261 w 432"/>
                <a:gd name="T17" fmla="*/ 60 h 432"/>
                <a:gd name="T18" fmla="*/ 239 w 432"/>
                <a:gd name="T19" fmla="*/ 0 h 432"/>
                <a:gd name="T20" fmla="*/ 190 w 432"/>
                <a:gd name="T21" fmla="*/ 0 h 432"/>
                <a:gd name="T22" fmla="*/ 188 w 432"/>
                <a:gd name="T23" fmla="*/ 7 h 432"/>
                <a:gd name="T24" fmla="*/ 171 w 432"/>
                <a:gd name="T25" fmla="*/ 60 h 432"/>
                <a:gd name="T26" fmla="*/ 137 w 432"/>
                <a:gd name="T27" fmla="*/ 74 h 432"/>
                <a:gd name="T28" fmla="*/ 80 w 432"/>
                <a:gd name="T29" fmla="*/ 47 h 432"/>
                <a:gd name="T30" fmla="*/ 45 w 432"/>
                <a:gd name="T31" fmla="*/ 82 h 432"/>
                <a:gd name="T32" fmla="*/ 49 w 432"/>
                <a:gd name="T33" fmla="*/ 88 h 432"/>
                <a:gd name="T34" fmla="*/ 73 w 432"/>
                <a:gd name="T35" fmla="*/ 137 h 432"/>
                <a:gd name="T36" fmla="*/ 59 w 432"/>
                <a:gd name="T37" fmla="*/ 171 h 432"/>
                <a:gd name="T38" fmla="*/ 0 w 432"/>
                <a:gd name="T39" fmla="*/ 193 h 432"/>
                <a:gd name="T40" fmla="*/ 0 w 432"/>
                <a:gd name="T41" fmla="*/ 242 h 432"/>
                <a:gd name="T42" fmla="*/ 7 w 432"/>
                <a:gd name="T43" fmla="*/ 244 h 432"/>
                <a:gd name="T44" fmla="*/ 59 w 432"/>
                <a:gd name="T45" fmla="*/ 261 h 432"/>
                <a:gd name="T46" fmla="*/ 74 w 432"/>
                <a:gd name="T47" fmla="*/ 295 h 432"/>
                <a:gd name="T48" fmla="*/ 47 w 432"/>
                <a:gd name="T49" fmla="*/ 352 h 432"/>
                <a:gd name="T50" fmla="*/ 81 w 432"/>
                <a:gd name="T51" fmla="*/ 387 h 432"/>
                <a:gd name="T52" fmla="*/ 87 w 432"/>
                <a:gd name="T53" fmla="*/ 384 h 432"/>
                <a:gd name="T54" fmla="*/ 137 w 432"/>
                <a:gd name="T55" fmla="*/ 359 h 432"/>
                <a:gd name="T56" fmla="*/ 171 w 432"/>
                <a:gd name="T57" fmla="*/ 373 h 432"/>
                <a:gd name="T58" fmla="*/ 192 w 432"/>
                <a:gd name="T59" fmla="*/ 432 h 432"/>
                <a:gd name="T60" fmla="*/ 241 w 432"/>
                <a:gd name="T61" fmla="*/ 432 h 432"/>
                <a:gd name="T62" fmla="*/ 244 w 432"/>
                <a:gd name="T63" fmla="*/ 425 h 432"/>
                <a:gd name="T64" fmla="*/ 261 w 432"/>
                <a:gd name="T65" fmla="*/ 373 h 432"/>
                <a:gd name="T66" fmla="*/ 295 w 432"/>
                <a:gd name="T67" fmla="*/ 359 h 432"/>
                <a:gd name="T68" fmla="*/ 352 w 432"/>
                <a:gd name="T69" fmla="*/ 386 h 432"/>
                <a:gd name="T70" fmla="*/ 387 w 432"/>
                <a:gd name="T71" fmla="*/ 351 h 432"/>
                <a:gd name="T72" fmla="*/ 383 w 432"/>
                <a:gd name="T73" fmla="*/ 344 h 432"/>
                <a:gd name="T74" fmla="*/ 358 w 432"/>
                <a:gd name="T75" fmla="*/ 295 h 432"/>
                <a:gd name="T76" fmla="*/ 372 w 432"/>
                <a:gd name="T77" fmla="*/ 261 h 432"/>
                <a:gd name="T78" fmla="*/ 431 w 432"/>
                <a:gd name="T79" fmla="*/ 240 h 432"/>
                <a:gd name="T80" fmla="*/ 432 w 432"/>
                <a:gd name="T81" fmla="*/ 191 h 432"/>
                <a:gd name="T82" fmla="*/ 294 w 432"/>
                <a:gd name="T83" fmla="*/ 216 h 432"/>
                <a:gd name="T84" fmla="*/ 216 w 432"/>
                <a:gd name="T85" fmla="*/ 294 h 432"/>
                <a:gd name="T86" fmla="*/ 137 w 432"/>
                <a:gd name="T87" fmla="*/ 216 h 432"/>
                <a:gd name="T88" fmla="*/ 216 w 432"/>
                <a:gd name="T89" fmla="*/ 138 h 432"/>
                <a:gd name="T90" fmla="*/ 294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1"/>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9"/>
                    <a:pt x="344" y="49"/>
                    <a:pt x="344" y="49"/>
                  </a:cubicBezTo>
                  <a:cubicBezTo>
                    <a:pt x="294" y="74"/>
                    <a:pt x="294" y="74"/>
                    <a:pt x="294" y="74"/>
                  </a:cubicBezTo>
                  <a:cubicBezTo>
                    <a:pt x="261" y="60"/>
                    <a:pt x="261" y="60"/>
                    <a:pt x="261" y="60"/>
                  </a:cubicBezTo>
                  <a:cubicBezTo>
                    <a:pt x="239" y="0"/>
                    <a:pt x="239" y="0"/>
                    <a:pt x="239" y="0"/>
                  </a:cubicBezTo>
                  <a:cubicBezTo>
                    <a:pt x="190" y="0"/>
                    <a:pt x="190" y="0"/>
                    <a:pt x="190" y="0"/>
                  </a:cubicBezTo>
                  <a:cubicBezTo>
                    <a:pt x="188" y="7"/>
                    <a:pt x="188" y="7"/>
                    <a:pt x="188" y="7"/>
                  </a:cubicBezTo>
                  <a:cubicBezTo>
                    <a:pt x="171" y="60"/>
                    <a:pt x="171" y="60"/>
                    <a:pt x="171" y="60"/>
                  </a:cubicBezTo>
                  <a:cubicBezTo>
                    <a:pt x="137" y="74"/>
                    <a:pt x="137" y="74"/>
                    <a:pt x="137" y="74"/>
                  </a:cubicBezTo>
                  <a:cubicBezTo>
                    <a:pt x="80" y="47"/>
                    <a:pt x="80" y="47"/>
                    <a:pt x="80" y="47"/>
                  </a:cubicBezTo>
                  <a:cubicBezTo>
                    <a:pt x="45" y="82"/>
                    <a:pt x="45" y="82"/>
                    <a:pt x="45" y="82"/>
                  </a:cubicBezTo>
                  <a:cubicBezTo>
                    <a:pt x="49" y="88"/>
                    <a:pt x="49" y="88"/>
                    <a:pt x="49" y="88"/>
                  </a:cubicBezTo>
                  <a:cubicBezTo>
                    <a:pt x="73" y="137"/>
                    <a:pt x="73" y="137"/>
                    <a:pt x="73" y="137"/>
                  </a:cubicBezTo>
                  <a:cubicBezTo>
                    <a:pt x="59" y="171"/>
                    <a:pt x="59" y="171"/>
                    <a:pt x="59" y="171"/>
                  </a:cubicBezTo>
                  <a:cubicBezTo>
                    <a:pt x="0" y="193"/>
                    <a:pt x="0" y="193"/>
                    <a:pt x="0" y="193"/>
                  </a:cubicBezTo>
                  <a:cubicBezTo>
                    <a:pt x="0" y="242"/>
                    <a:pt x="0" y="242"/>
                    <a:pt x="0" y="242"/>
                  </a:cubicBezTo>
                  <a:cubicBezTo>
                    <a:pt x="7" y="244"/>
                    <a:pt x="7" y="244"/>
                    <a:pt x="7" y="244"/>
                  </a:cubicBezTo>
                  <a:cubicBezTo>
                    <a:pt x="59" y="261"/>
                    <a:pt x="59" y="261"/>
                    <a:pt x="59" y="261"/>
                  </a:cubicBezTo>
                  <a:cubicBezTo>
                    <a:pt x="74" y="295"/>
                    <a:pt x="74" y="295"/>
                    <a:pt x="74" y="295"/>
                  </a:cubicBezTo>
                  <a:cubicBezTo>
                    <a:pt x="47" y="352"/>
                    <a:pt x="47" y="352"/>
                    <a:pt x="47" y="352"/>
                  </a:cubicBezTo>
                  <a:cubicBezTo>
                    <a:pt x="81" y="387"/>
                    <a:pt x="81" y="387"/>
                    <a:pt x="81" y="387"/>
                  </a:cubicBezTo>
                  <a:cubicBezTo>
                    <a:pt x="87" y="384"/>
                    <a:pt x="87" y="384"/>
                    <a:pt x="87" y="384"/>
                  </a:cubicBezTo>
                  <a:cubicBezTo>
                    <a:pt x="137" y="359"/>
                    <a:pt x="137" y="359"/>
                    <a:pt x="137" y="359"/>
                  </a:cubicBezTo>
                  <a:cubicBezTo>
                    <a:pt x="171" y="373"/>
                    <a:pt x="171" y="373"/>
                    <a:pt x="171" y="373"/>
                  </a:cubicBezTo>
                  <a:cubicBezTo>
                    <a:pt x="192" y="432"/>
                    <a:pt x="192" y="432"/>
                    <a:pt x="192" y="432"/>
                  </a:cubicBezTo>
                  <a:cubicBezTo>
                    <a:pt x="241" y="432"/>
                    <a:pt x="241" y="432"/>
                    <a:pt x="241" y="432"/>
                  </a:cubicBezTo>
                  <a:cubicBezTo>
                    <a:pt x="244" y="425"/>
                    <a:pt x="244" y="425"/>
                    <a:pt x="244" y="425"/>
                  </a:cubicBezTo>
                  <a:cubicBezTo>
                    <a:pt x="261" y="373"/>
                    <a:pt x="261" y="373"/>
                    <a:pt x="261" y="373"/>
                  </a:cubicBezTo>
                  <a:cubicBezTo>
                    <a:pt x="295" y="359"/>
                    <a:pt x="295" y="359"/>
                    <a:pt x="295" y="359"/>
                  </a:cubicBezTo>
                  <a:cubicBezTo>
                    <a:pt x="352" y="386"/>
                    <a:pt x="352" y="386"/>
                    <a:pt x="352" y="386"/>
                  </a:cubicBezTo>
                  <a:cubicBezTo>
                    <a:pt x="387" y="351"/>
                    <a:pt x="387" y="351"/>
                    <a:pt x="387" y="351"/>
                  </a:cubicBezTo>
                  <a:cubicBezTo>
                    <a:pt x="383" y="344"/>
                    <a:pt x="383" y="344"/>
                    <a:pt x="383" y="344"/>
                  </a:cubicBezTo>
                  <a:cubicBezTo>
                    <a:pt x="358" y="295"/>
                    <a:pt x="358" y="295"/>
                    <a:pt x="358" y="295"/>
                  </a:cubicBezTo>
                  <a:cubicBezTo>
                    <a:pt x="372" y="261"/>
                    <a:pt x="372" y="261"/>
                    <a:pt x="372" y="261"/>
                  </a:cubicBezTo>
                  <a:cubicBezTo>
                    <a:pt x="431" y="240"/>
                    <a:pt x="431" y="240"/>
                    <a:pt x="431" y="240"/>
                  </a:cubicBezTo>
                  <a:cubicBezTo>
                    <a:pt x="432" y="191"/>
                    <a:pt x="432" y="191"/>
                    <a:pt x="432" y="191"/>
                  </a:cubicBezTo>
                  <a:close/>
                  <a:moveTo>
                    <a:pt x="294" y="216"/>
                  </a:moveTo>
                  <a:cubicBezTo>
                    <a:pt x="294" y="259"/>
                    <a:pt x="259" y="294"/>
                    <a:pt x="216" y="294"/>
                  </a:cubicBezTo>
                  <a:cubicBezTo>
                    <a:pt x="173" y="294"/>
                    <a:pt x="137" y="259"/>
                    <a:pt x="137" y="216"/>
                  </a:cubicBezTo>
                  <a:cubicBezTo>
                    <a:pt x="137" y="173"/>
                    <a:pt x="173" y="138"/>
                    <a:pt x="216" y="138"/>
                  </a:cubicBezTo>
                  <a:cubicBezTo>
                    <a:pt x="259" y="138"/>
                    <a:pt x="294" y="173"/>
                    <a:pt x="294"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4" name="Freeform 6"/>
            <p:cNvSpPr>
              <a:spLocks noEditPoints="1"/>
            </p:cNvSpPr>
            <p:nvPr/>
          </p:nvSpPr>
          <p:spPr bwMode="auto">
            <a:xfrm>
              <a:off x="5359" y="588"/>
              <a:ext cx="214" cy="213"/>
            </a:xfrm>
            <a:custGeom>
              <a:avLst/>
              <a:gdLst>
                <a:gd name="T0" fmla="*/ 432 w 432"/>
                <a:gd name="T1" fmla="*/ 190 h 432"/>
                <a:gd name="T2" fmla="*/ 425 w 432"/>
                <a:gd name="T3" fmla="*/ 188 h 432"/>
                <a:gd name="T4" fmla="*/ 372 w 432"/>
                <a:gd name="T5" fmla="*/ 171 h 432"/>
                <a:gd name="T6" fmla="*/ 358 w 432"/>
                <a:gd name="T7" fmla="*/ 137 h 432"/>
                <a:gd name="T8" fmla="*/ 385 w 432"/>
                <a:gd name="T9" fmla="*/ 80 h 432"/>
                <a:gd name="T10" fmla="*/ 350 w 432"/>
                <a:gd name="T11" fmla="*/ 45 h 432"/>
                <a:gd name="T12" fmla="*/ 344 w 432"/>
                <a:gd name="T13" fmla="*/ 48 h 432"/>
                <a:gd name="T14" fmla="*/ 295 w 432"/>
                <a:gd name="T15" fmla="*/ 73 h 432"/>
                <a:gd name="T16" fmla="*/ 261 w 432"/>
                <a:gd name="T17" fmla="*/ 59 h 432"/>
                <a:gd name="T18" fmla="*/ 240 w 432"/>
                <a:gd name="T19" fmla="*/ 0 h 432"/>
                <a:gd name="T20" fmla="*/ 191 w 432"/>
                <a:gd name="T21" fmla="*/ 0 h 432"/>
                <a:gd name="T22" fmla="*/ 188 w 432"/>
                <a:gd name="T23" fmla="*/ 7 h 432"/>
                <a:gd name="T24" fmla="*/ 171 w 432"/>
                <a:gd name="T25" fmla="*/ 59 h 432"/>
                <a:gd name="T26" fmla="*/ 137 w 432"/>
                <a:gd name="T27" fmla="*/ 73 h 432"/>
                <a:gd name="T28" fmla="*/ 80 w 432"/>
                <a:gd name="T29" fmla="*/ 46 h 432"/>
                <a:gd name="T30" fmla="*/ 45 w 432"/>
                <a:gd name="T31" fmla="*/ 81 h 432"/>
                <a:gd name="T32" fmla="*/ 49 w 432"/>
                <a:gd name="T33" fmla="*/ 88 h 432"/>
                <a:gd name="T34" fmla="*/ 74 w 432"/>
                <a:gd name="T35" fmla="*/ 137 h 432"/>
                <a:gd name="T36" fmla="*/ 59 w 432"/>
                <a:gd name="T37" fmla="*/ 171 h 432"/>
                <a:gd name="T38" fmla="*/ 0 w 432"/>
                <a:gd name="T39" fmla="*/ 192 h 432"/>
                <a:gd name="T40" fmla="*/ 0 w 432"/>
                <a:gd name="T41" fmla="*/ 241 h 432"/>
                <a:gd name="T42" fmla="*/ 7 w 432"/>
                <a:gd name="T43" fmla="*/ 244 h 432"/>
                <a:gd name="T44" fmla="*/ 60 w 432"/>
                <a:gd name="T45" fmla="*/ 261 h 432"/>
                <a:gd name="T46" fmla="*/ 74 w 432"/>
                <a:gd name="T47" fmla="*/ 295 h 432"/>
                <a:gd name="T48" fmla="*/ 47 w 432"/>
                <a:gd name="T49" fmla="*/ 352 h 432"/>
                <a:gd name="T50" fmla="*/ 81 w 432"/>
                <a:gd name="T51" fmla="*/ 386 h 432"/>
                <a:gd name="T52" fmla="*/ 88 w 432"/>
                <a:gd name="T53" fmla="*/ 383 h 432"/>
                <a:gd name="T54" fmla="*/ 137 w 432"/>
                <a:gd name="T55" fmla="*/ 358 h 432"/>
                <a:gd name="T56" fmla="*/ 171 w 432"/>
                <a:gd name="T57" fmla="*/ 372 h 432"/>
                <a:gd name="T58" fmla="*/ 193 w 432"/>
                <a:gd name="T59" fmla="*/ 432 h 432"/>
                <a:gd name="T60" fmla="*/ 241 w 432"/>
                <a:gd name="T61" fmla="*/ 432 h 432"/>
                <a:gd name="T62" fmla="*/ 244 w 432"/>
                <a:gd name="T63" fmla="*/ 425 h 432"/>
                <a:gd name="T64" fmla="*/ 261 w 432"/>
                <a:gd name="T65" fmla="*/ 372 h 432"/>
                <a:gd name="T66" fmla="*/ 295 w 432"/>
                <a:gd name="T67" fmla="*/ 358 h 432"/>
                <a:gd name="T68" fmla="*/ 352 w 432"/>
                <a:gd name="T69" fmla="*/ 385 h 432"/>
                <a:gd name="T70" fmla="*/ 387 w 432"/>
                <a:gd name="T71" fmla="*/ 350 h 432"/>
                <a:gd name="T72" fmla="*/ 383 w 432"/>
                <a:gd name="T73" fmla="*/ 344 h 432"/>
                <a:gd name="T74" fmla="*/ 358 w 432"/>
                <a:gd name="T75" fmla="*/ 295 h 432"/>
                <a:gd name="T76" fmla="*/ 372 w 432"/>
                <a:gd name="T77" fmla="*/ 260 h 432"/>
                <a:gd name="T78" fmla="*/ 432 w 432"/>
                <a:gd name="T79" fmla="*/ 239 h 432"/>
                <a:gd name="T80" fmla="*/ 432 w 432"/>
                <a:gd name="T81" fmla="*/ 190 h 432"/>
                <a:gd name="T82" fmla="*/ 290 w 432"/>
                <a:gd name="T83" fmla="*/ 216 h 432"/>
                <a:gd name="T84" fmla="*/ 216 w 432"/>
                <a:gd name="T85" fmla="*/ 290 h 432"/>
                <a:gd name="T86" fmla="*/ 141 w 432"/>
                <a:gd name="T87" fmla="*/ 216 h 432"/>
                <a:gd name="T88" fmla="*/ 216 w 432"/>
                <a:gd name="T89" fmla="*/ 141 h 432"/>
                <a:gd name="T90" fmla="*/ 290 w 432"/>
                <a:gd name="T91" fmla="*/ 216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2" h="432">
                  <a:moveTo>
                    <a:pt x="432" y="190"/>
                  </a:moveTo>
                  <a:cubicBezTo>
                    <a:pt x="425" y="188"/>
                    <a:pt x="425" y="188"/>
                    <a:pt x="425" y="188"/>
                  </a:cubicBezTo>
                  <a:cubicBezTo>
                    <a:pt x="372" y="171"/>
                    <a:pt x="372" y="171"/>
                    <a:pt x="372" y="171"/>
                  </a:cubicBezTo>
                  <a:cubicBezTo>
                    <a:pt x="358" y="137"/>
                    <a:pt x="358" y="137"/>
                    <a:pt x="358" y="137"/>
                  </a:cubicBezTo>
                  <a:cubicBezTo>
                    <a:pt x="385" y="80"/>
                    <a:pt x="385" y="80"/>
                    <a:pt x="385" y="80"/>
                  </a:cubicBezTo>
                  <a:cubicBezTo>
                    <a:pt x="350" y="45"/>
                    <a:pt x="350" y="45"/>
                    <a:pt x="350" y="45"/>
                  </a:cubicBezTo>
                  <a:cubicBezTo>
                    <a:pt x="344" y="48"/>
                    <a:pt x="344" y="48"/>
                    <a:pt x="344" y="48"/>
                  </a:cubicBezTo>
                  <a:cubicBezTo>
                    <a:pt x="295" y="73"/>
                    <a:pt x="295" y="73"/>
                    <a:pt x="295" y="73"/>
                  </a:cubicBezTo>
                  <a:cubicBezTo>
                    <a:pt x="261" y="59"/>
                    <a:pt x="261" y="59"/>
                    <a:pt x="261" y="59"/>
                  </a:cubicBezTo>
                  <a:cubicBezTo>
                    <a:pt x="240" y="0"/>
                    <a:pt x="240" y="0"/>
                    <a:pt x="240" y="0"/>
                  </a:cubicBezTo>
                  <a:cubicBezTo>
                    <a:pt x="191" y="0"/>
                    <a:pt x="191" y="0"/>
                    <a:pt x="191" y="0"/>
                  </a:cubicBezTo>
                  <a:cubicBezTo>
                    <a:pt x="188" y="7"/>
                    <a:pt x="188" y="7"/>
                    <a:pt x="188" y="7"/>
                  </a:cubicBezTo>
                  <a:cubicBezTo>
                    <a:pt x="171" y="59"/>
                    <a:pt x="171" y="59"/>
                    <a:pt x="171" y="59"/>
                  </a:cubicBezTo>
                  <a:cubicBezTo>
                    <a:pt x="137" y="73"/>
                    <a:pt x="137" y="73"/>
                    <a:pt x="137" y="73"/>
                  </a:cubicBezTo>
                  <a:cubicBezTo>
                    <a:pt x="80" y="46"/>
                    <a:pt x="80" y="46"/>
                    <a:pt x="80" y="46"/>
                  </a:cubicBezTo>
                  <a:cubicBezTo>
                    <a:pt x="45" y="81"/>
                    <a:pt x="45" y="81"/>
                    <a:pt x="45" y="81"/>
                  </a:cubicBezTo>
                  <a:cubicBezTo>
                    <a:pt x="49" y="88"/>
                    <a:pt x="49" y="88"/>
                    <a:pt x="49" y="88"/>
                  </a:cubicBezTo>
                  <a:cubicBezTo>
                    <a:pt x="74" y="137"/>
                    <a:pt x="74" y="137"/>
                    <a:pt x="74" y="137"/>
                  </a:cubicBezTo>
                  <a:cubicBezTo>
                    <a:pt x="59" y="171"/>
                    <a:pt x="59" y="171"/>
                    <a:pt x="59" y="171"/>
                  </a:cubicBezTo>
                  <a:cubicBezTo>
                    <a:pt x="0" y="192"/>
                    <a:pt x="0" y="192"/>
                    <a:pt x="0" y="192"/>
                  </a:cubicBezTo>
                  <a:cubicBezTo>
                    <a:pt x="0" y="241"/>
                    <a:pt x="0" y="241"/>
                    <a:pt x="0" y="241"/>
                  </a:cubicBezTo>
                  <a:cubicBezTo>
                    <a:pt x="7" y="244"/>
                    <a:pt x="7" y="244"/>
                    <a:pt x="7" y="244"/>
                  </a:cubicBezTo>
                  <a:cubicBezTo>
                    <a:pt x="60" y="261"/>
                    <a:pt x="60" y="261"/>
                    <a:pt x="60" y="261"/>
                  </a:cubicBezTo>
                  <a:cubicBezTo>
                    <a:pt x="74" y="295"/>
                    <a:pt x="74" y="295"/>
                    <a:pt x="74" y="295"/>
                  </a:cubicBezTo>
                  <a:cubicBezTo>
                    <a:pt x="47" y="352"/>
                    <a:pt x="47" y="352"/>
                    <a:pt x="47" y="352"/>
                  </a:cubicBezTo>
                  <a:cubicBezTo>
                    <a:pt x="81" y="386"/>
                    <a:pt x="81" y="386"/>
                    <a:pt x="81" y="386"/>
                  </a:cubicBezTo>
                  <a:cubicBezTo>
                    <a:pt x="88" y="383"/>
                    <a:pt x="88" y="383"/>
                    <a:pt x="88" y="383"/>
                  </a:cubicBezTo>
                  <a:cubicBezTo>
                    <a:pt x="137" y="358"/>
                    <a:pt x="137" y="358"/>
                    <a:pt x="137" y="358"/>
                  </a:cubicBezTo>
                  <a:cubicBezTo>
                    <a:pt x="171" y="372"/>
                    <a:pt x="171" y="372"/>
                    <a:pt x="171" y="372"/>
                  </a:cubicBezTo>
                  <a:cubicBezTo>
                    <a:pt x="193" y="432"/>
                    <a:pt x="193" y="432"/>
                    <a:pt x="193" y="432"/>
                  </a:cubicBezTo>
                  <a:cubicBezTo>
                    <a:pt x="241" y="432"/>
                    <a:pt x="241" y="432"/>
                    <a:pt x="241" y="432"/>
                  </a:cubicBezTo>
                  <a:cubicBezTo>
                    <a:pt x="244" y="425"/>
                    <a:pt x="244" y="425"/>
                    <a:pt x="244" y="425"/>
                  </a:cubicBezTo>
                  <a:cubicBezTo>
                    <a:pt x="261" y="372"/>
                    <a:pt x="261" y="372"/>
                    <a:pt x="261" y="372"/>
                  </a:cubicBezTo>
                  <a:cubicBezTo>
                    <a:pt x="295" y="358"/>
                    <a:pt x="295" y="358"/>
                    <a:pt x="295" y="358"/>
                  </a:cubicBezTo>
                  <a:cubicBezTo>
                    <a:pt x="352" y="385"/>
                    <a:pt x="352" y="385"/>
                    <a:pt x="352" y="385"/>
                  </a:cubicBezTo>
                  <a:cubicBezTo>
                    <a:pt x="387" y="350"/>
                    <a:pt x="387" y="350"/>
                    <a:pt x="387" y="350"/>
                  </a:cubicBezTo>
                  <a:cubicBezTo>
                    <a:pt x="383" y="344"/>
                    <a:pt x="383" y="344"/>
                    <a:pt x="383" y="344"/>
                  </a:cubicBezTo>
                  <a:cubicBezTo>
                    <a:pt x="358" y="295"/>
                    <a:pt x="358" y="295"/>
                    <a:pt x="358" y="295"/>
                  </a:cubicBezTo>
                  <a:cubicBezTo>
                    <a:pt x="372" y="260"/>
                    <a:pt x="372" y="260"/>
                    <a:pt x="372" y="260"/>
                  </a:cubicBezTo>
                  <a:cubicBezTo>
                    <a:pt x="432" y="239"/>
                    <a:pt x="432" y="239"/>
                    <a:pt x="432" y="239"/>
                  </a:cubicBezTo>
                  <a:cubicBezTo>
                    <a:pt x="432" y="190"/>
                    <a:pt x="432" y="190"/>
                    <a:pt x="432" y="190"/>
                  </a:cubicBezTo>
                  <a:close/>
                  <a:moveTo>
                    <a:pt x="290" y="216"/>
                  </a:moveTo>
                  <a:cubicBezTo>
                    <a:pt x="290" y="257"/>
                    <a:pt x="257" y="290"/>
                    <a:pt x="216" y="290"/>
                  </a:cubicBezTo>
                  <a:cubicBezTo>
                    <a:pt x="175" y="290"/>
                    <a:pt x="141" y="257"/>
                    <a:pt x="141" y="216"/>
                  </a:cubicBezTo>
                  <a:cubicBezTo>
                    <a:pt x="141" y="174"/>
                    <a:pt x="175" y="141"/>
                    <a:pt x="216" y="141"/>
                  </a:cubicBezTo>
                  <a:cubicBezTo>
                    <a:pt x="257" y="141"/>
                    <a:pt x="290" y="174"/>
                    <a:pt x="290" y="2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7" name="Freeform 7"/>
            <p:cNvSpPr>
              <a:spLocks noEditPoints="1"/>
            </p:cNvSpPr>
            <p:nvPr/>
          </p:nvSpPr>
          <p:spPr bwMode="auto">
            <a:xfrm>
              <a:off x="5006" y="652"/>
              <a:ext cx="262" cy="262"/>
            </a:xfrm>
            <a:custGeom>
              <a:avLst/>
              <a:gdLst>
                <a:gd name="T0" fmla="*/ 529 w 529"/>
                <a:gd name="T1" fmla="*/ 234 h 530"/>
                <a:gd name="T2" fmla="*/ 520 w 529"/>
                <a:gd name="T3" fmla="*/ 231 h 530"/>
                <a:gd name="T4" fmla="*/ 456 w 529"/>
                <a:gd name="T5" fmla="*/ 210 h 530"/>
                <a:gd name="T6" fmla="*/ 439 w 529"/>
                <a:gd name="T7" fmla="*/ 169 h 530"/>
                <a:gd name="T8" fmla="*/ 472 w 529"/>
                <a:gd name="T9" fmla="*/ 99 h 530"/>
                <a:gd name="T10" fmla="*/ 429 w 529"/>
                <a:gd name="T11" fmla="*/ 56 h 530"/>
                <a:gd name="T12" fmla="*/ 421 w 529"/>
                <a:gd name="T13" fmla="*/ 60 h 530"/>
                <a:gd name="T14" fmla="*/ 361 w 529"/>
                <a:gd name="T15" fmla="*/ 91 h 530"/>
                <a:gd name="T16" fmla="*/ 319 w 529"/>
                <a:gd name="T17" fmla="*/ 74 h 530"/>
                <a:gd name="T18" fmla="*/ 293 w 529"/>
                <a:gd name="T19" fmla="*/ 0 h 530"/>
                <a:gd name="T20" fmla="*/ 233 w 529"/>
                <a:gd name="T21" fmla="*/ 0 h 530"/>
                <a:gd name="T22" fmla="*/ 230 w 529"/>
                <a:gd name="T23" fmla="*/ 9 h 530"/>
                <a:gd name="T24" fmla="*/ 209 w 529"/>
                <a:gd name="T25" fmla="*/ 74 h 530"/>
                <a:gd name="T26" fmla="*/ 168 w 529"/>
                <a:gd name="T27" fmla="*/ 91 h 530"/>
                <a:gd name="T28" fmla="*/ 98 w 529"/>
                <a:gd name="T29" fmla="*/ 58 h 530"/>
                <a:gd name="T30" fmla="*/ 55 w 529"/>
                <a:gd name="T31" fmla="*/ 100 h 530"/>
                <a:gd name="T32" fmla="*/ 59 w 529"/>
                <a:gd name="T33" fmla="*/ 108 h 530"/>
                <a:gd name="T34" fmla="*/ 90 w 529"/>
                <a:gd name="T35" fmla="*/ 169 h 530"/>
                <a:gd name="T36" fmla="*/ 72 w 529"/>
                <a:gd name="T37" fmla="*/ 210 h 530"/>
                <a:gd name="T38" fmla="*/ 0 w 529"/>
                <a:gd name="T39" fmla="*/ 236 h 530"/>
                <a:gd name="T40" fmla="*/ 0 w 529"/>
                <a:gd name="T41" fmla="*/ 297 h 530"/>
                <a:gd name="T42" fmla="*/ 8 w 529"/>
                <a:gd name="T43" fmla="*/ 300 h 530"/>
                <a:gd name="T44" fmla="*/ 73 w 529"/>
                <a:gd name="T45" fmla="*/ 321 h 530"/>
                <a:gd name="T46" fmla="*/ 90 w 529"/>
                <a:gd name="T47" fmla="*/ 362 h 530"/>
                <a:gd name="T48" fmla="*/ 57 w 529"/>
                <a:gd name="T49" fmla="*/ 432 h 530"/>
                <a:gd name="T50" fmla="*/ 99 w 529"/>
                <a:gd name="T51" fmla="*/ 474 h 530"/>
                <a:gd name="T52" fmla="*/ 107 w 529"/>
                <a:gd name="T53" fmla="*/ 471 h 530"/>
                <a:gd name="T54" fmla="*/ 168 w 529"/>
                <a:gd name="T55" fmla="*/ 440 h 530"/>
                <a:gd name="T56" fmla="*/ 209 w 529"/>
                <a:gd name="T57" fmla="*/ 457 h 530"/>
                <a:gd name="T58" fmla="*/ 236 w 529"/>
                <a:gd name="T59" fmla="*/ 530 h 530"/>
                <a:gd name="T60" fmla="*/ 296 w 529"/>
                <a:gd name="T61" fmla="*/ 530 h 530"/>
                <a:gd name="T62" fmla="*/ 298 w 529"/>
                <a:gd name="T63" fmla="*/ 522 h 530"/>
                <a:gd name="T64" fmla="*/ 319 w 529"/>
                <a:gd name="T65" fmla="*/ 457 h 530"/>
                <a:gd name="T66" fmla="*/ 361 w 529"/>
                <a:gd name="T67" fmla="*/ 440 h 530"/>
                <a:gd name="T68" fmla="*/ 431 w 529"/>
                <a:gd name="T69" fmla="*/ 472 h 530"/>
                <a:gd name="T70" fmla="*/ 474 w 529"/>
                <a:gd name="T71" fmla="*/ 430 h 530"/>
                <a:gd name="T72" fmla="*/ 469 w 529"/>
                <a:gd name="T73" fmla="*/ 422 h 530"/>
                <a:gd name="T74" fmla="*/ 439 w 529"/>
                <a:gd name="T75" fmla="*/ 362 h 530"/>
                <a:gd name="T76" fmla="*/ 456 w 529"/>
                <a:gd name="T77" fmla="*/ 320 h 530"/>
                <a:gd name="T78" fmla="*/ 529 w 529"/>
                <a:gd name="T79" fmla="*/ 294 h 530"/>
                <a:gd name="T80" fmla="*/ 529 w 529"/>
                <a:gd name="T81" fmla="*/ 234 h 530"/>
                <a:gd name="T82" fmla="*/ 529 w 529"/>
                <a:gd name="T83" fmla="*/ 234 h 530"/>
                <a:gd name="T84" fmla="*/ 349 w 529"/>
                <a:gd name="T85" fmla="*/ 265 h 530"/>
                <a:gd name="T86" fmla="*/ 264 w 529"/>
                <a:gd name="T87" fmla="*/ 350 h 530"/>
                <a:gd name="T88" fmla="*/ 180 w 529"/>
                <a:gd name="T89" fmla="*/ 265 h 530"/>
                <a:gd name="T90" fmla="*/ 264 w 529"/>
                <a:gd name="T91" fmla="*/ 181 h 530"/>
                <a:gd name="T92" fmla="*/ 349 w 529"/>
                <a:gd name="T93"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9" h="530">
                  <a:moveTo>
                    <a:pt x="529" y="234"/>
                  </a:moveTo>
                  <a:cubicBezTo>
                    <a:pt x="520" y="231"/>
                    <a:pt x="520" y="231"/>
                    <a:pt x="520" y="231"/>
                  </a:cubicBezTo>
                  <a:cubicBezTo>
                    <a:pt x="456" y="210"/>
                    <a:pt x="456" y="210"/>
                    <a:pt x="456" y="210"/>
                  </a:cubicBezTo>
                  <a:cubicBezTo>
                    <a:pt x="439" y="169"/>
                    <a:pt x="439" y="169"/>
                    <a:pt x="439" y="169"/>
                  </a:cubicBezTo>
                  <a:cubicBezTo>
                    <a:pt x="472" y="99"/>
                    <a:pt x="472" y="99"/>
                    <a:pt x="472" y="99"/>
                  </a:cubicBezTo>
                  <a:cubicBezTo>
                    <a:pt x="429" y="56"/>
                    <a:pt x="429" y="56"/>
                    <a:pt x="429" y="56"/>
                  </a:cubicBezTo>
                  <a:cubicBezTo>
                    <a:pt x="421" y="60"/>
                    <a:pt x="421" y="60"/>
                    <a:pt x="421" y="60"/>
                  </a:cubicBezTo>
                  <a:cubicBezTo>
                    <a:pt x="361" y="91"/>
                    <a:pt x="361" y="91"/>
                    <a:pt x="361" y="91"/>
                  </a:cubicBezTo>
                  <a:cubicBezTo>
                    <a:pt x="319" y="74"/>
                    <a:pt x="319" y="74"/>
                    <a:pt x="319" y="74"/>
                  </a:cubicBezTo>
                  <a:cubicBezTo>
                    <a:pt x="293" y="0"/>
                    <a:pt x="293" y="0"/>
                    <a:pt x="293" y="0"/>
                  </a:cubicBezTo>
                  <a:cubicBezTo>
                    <a:pt x="233" y="0"/>
                    <a:pt x="233" y="0"/>
                    <a:pt x="233" y="0"/>
                  </a:cubicBezTo>
                  <a:cubicBezTo>
                    <a:pt x="230" y="9"/>
                    <a:pt x="230" y="9"/>
                    <a:pt x="230" y="9"/>
                  </a:cubicBezTo>
                  <a:cubicBezTo>
                    <a:pt x="209" y="74"/>
                    <a:pt x="209" y="74"/>
                    <a:pt x="209" y="74"/>
                  </a:cubicBezTo>
                  <a:cubicBezTo>
                    <a:pt x="168" y="91"/>
                    <a:pt x="168" y="91"/>
                    <a:pt x="168" y="91"/>
                  </a:cubicBezTo>
                  <a:cubicBezTo>
                    <a:pt x="98" y="58"/>
                    <a:pt x="98" y="58"/>
                    <a:pt x="98" y="58"/>
                  </a:cubicBezTo>
                  <a:cubicBezTo>
                    <a:pt x="55" y="100"/>
                    <a:pt x="55" y="100"/>
                    <a:pt x="55" y="100"/>
                  </a:cubicBezTo>
                  <a:cubicBezTo>
                    <a:pt x="59" y="108"/>
                    <a:pt x="59" y="108"/>
                    <a:pt x="59" y="108"/>
                  </a:cubicBezTo>
                  <a:cubicBezTo>
                    <a:pt x="90" y="169"/>
                    <a:pt x="90" y="169"/>
                    <a:pt x="90" y="169"/>
                  </a:cubicBezTo>
                  <a:cubicBezTo>
                    <a:pt x="72" y="210"/>
                    <a:pt x="72" y="210"/>
                    <a:pt x="72" y="210"/>
                  </a:cubicBezTo>
                  <a:cubicBezTo>
                    <a:pt x="0" y="236"/>
                    <a:pt x="0" y="236"/>
                    <a:pt x="0" y="236"/>
                  </a:cubicBezTo>
                  <a:cubicBezTo>
                    <a:pt x="0" y="297"/>
                    <a:pt x="0" y="297"/>
                    <a:pt x="0" y="297"/>
                  </a:cubicBezTo>
                  <a:cubicBezTo>
                    <a:pt x="8" y="300"/>
                    <a:pt x="8" y="300"/>
                    <a:pt x="8" y="300"/>
                  </a:cubicBezTo>
                  <a:cubicBezTo>
                    <a:pt x="73" y="321"/>
                    <a:pt x="73" y="321"/>
                    <a:pt x="73" y="321"/>
                  </a:cubicBezTo>
                  <a:cubicBezTo>
                    <a:pt x="90" y="362"/>
                    <a:pt x="90" y="362"/>
                    <a:pt x="90" y="362"/>
                  </a:cubicBezTo>
                  <a:cubicBezTo>
                    <a:pt x="57" y="432"/>
                    <a:pt x="57" y="432"/>
                    <a:pt x="57" y="432"/>
                  </a:cubicBezTo>
                  <a:cubicBezTo>
                    <a:pt x="99" y="474"/>
                    <a:pt x="99" y="474"/>
                    <a:pt x="99" y="474"/>
                  </a:cubicBezTo>
                  <a:cubicBezTo>
                    <a:pt x="107" y="471"/>
                    <a:pt x="107" y="471"/>
                    <a:pt x="107" y="471"/>
                  </a:cubicBezTo>
                  <a:cubicBezTo>
                    <a:pt x="168" y="440"/>
                    <a:pt x="168" y="440"/>
                    <a:pt x="168" y="440"/>
                  </a:cubicBezTo>
                  <a:cubicBezTo>
                    <a:pt x="209" y="457"/>
                    <a:pt x="209" y="457"/>
                    <a:pt x="209" y="457"/>
                  </a:cubicBezTo>
                  <a:cubicBezTo>
                    <a:pt x="236" y="530"/>
                    <a:pt x="236" y="530"/>
                    <a:pt x="236" y="530"/>
                  </a:cubicBezTo>
                  <a:cubicBezTo>
                    <a:pt x="296" y="530"/>
                    <a:pt x="296" y="530"/>
                    <a:pt x="296" y="530"/>
                  </a:cubicBezTo>
                  <a:cubicBezTo>
                    <a:pt x="298" y="522"/>
                    <a:pt x="298" y="522"/>
                    <a:pt x="298" y="522"/>
                  </a:cubicBezTo>
                  <a:cubicBezTo>
                    <a:pt x="319" y="457"/>
                    <a:pt x="319" y="457"/>
                    <a:pt x="319" y="457"/>
                  </a:cubicBezTo>
                  <a:cubicBezTo>
                    <a:pt x="361" y="440"/>
                    <a:pt x="361" y="440"/>
                    <a:pt x="361" y="440"/>
                  </a:cubicBezTo>
                  <a:cubicBezTo>
                    <a:pt x="431" y="472"/>
                    <a:pt x="431" y="472"/>
                    <a:pt x="431" y="472"/>
                  </a:cubicBezTo>
                  <a:cubicBezTo>
                    <a:pt x="474" y="430"/>
                    <a:pt x="474" y="430"/>
                    <a:pt x="474" y="430"/>
                  </a:cubicBezTo>
                  <a:cubicBezTo>
                    <a:pt x="469" y="422"/>
                    <a:pt x="469" y="422"/>
                    <a:pt x="469" y="422"/>
                  </a:cubicBezTo>
                  <a:cubicBezTo>
                    <a:pt x="439" y="362"/>
                    <a:pt x="439" y="362"/>
                    <a:pt x="439" y="362"/>
                  </a:cubicBezTo>
                  <a:cubicBezTo>
                    <a:pt x="456" y="320"/>
                    <a:pt x="456" y="320"/>
                    <a:pt x="456" y="320"/>
                  </a:cubicBezTo>
                  <a:cubicBezTo>
                    <a:pt x="529" y="294"/>
                    <a:pt x="529" y="294"/>
                    <a:pt x="529" y="294"/>
                  </a:cubicBezTo>
                  <a:cubicBezTo>
                    <a:pt x="529" y="234"/>
                    <a:pt x="529" y="234"/>
                    <a:pt x="529" y="234"/>
                  </a:cubicBezTo>
                  <a:cubicBezTo>
                    <a:pt x="529" y="234"/>
                    <a:pt x="529" y="234"/>
                    <a:pt x="529" y="234"/>
                  </a:cubicBezTo>
                  <a:close/>
                  <a:moveTo>
                    <a:pt x="349" y="265"/>
                  </a:moveTo>
                  <a:cubicBezTo>
                    <a:pt x="349" y="312"/>
                    <a:pt x="311" y="350"/>
                    <a:pt x="264" y="350"/>
                  </a:cubicBezTo>
                  <a:cubicBezTo>
                    <a:pt x="218" y="350"/>
                    <a:pt x="180" y="312"/>
                    <a:pt x="180" y="265"/>
                  </a:cubicBezTo>
                  <a:cubicBezTo>
                    <a:pt x="180" y="219"/>
                    <a:pt x="218" y="181"/>
                    <a:pt x="264" y="181"/>
                  </a:cubicBezTo>
                  <a:cubicBezTo>
                    <a:pt x="311" y="181"/>
                    <a:pt x="349" y="219"/>
                    <a:pt x="349"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grpSp>
        <p:nvGrpSpPr>
          <p:cNvPr id="122" name="Group 121"/>
          <p:cNvGrpSpPr>
            <a:grpSpLocks noChangeAspect="1"/>
          </p:cNvGrpSpPr>
          <p:nvPr/>
        </p:nvGrpSpPr>
        <p:grpSpPr>
          <a:xfrm>
            <a:off x="8943811" y="716444"/>
            <a:ext cx="717038" cy="682706"/>
            <a:chOff x="9010657" y="654050"/>
            <a:chExt cx="828668" cy="788992"/>
          </a:xfrm>
        </p:grpSpPr>
        <p:grpSp>
          <p:nvGrpSpPr>
            <p:cNvPr id="29" name="Group 19"/>
            <p:cNvGrpSpPr>
              <a:grpSpLocks noChangeAspect="1"/>
            </p:cNvGrpSpPr>
            <p:nvPr/>
          </p:nvGrpSpPr>
          <p:grpSpPr bwMode="auto">
            <a:xfrm>
              <a:off x="9417050" y="654050"/>
              <a:ext cx="422275" cy="393700"/>
              <a:chOff x="5932" y="412"/>
              <a:chExt cx="266" cy="248"/>
            </a:xfrm>
          </p:grpSpPr>
          <p:sp>
            <p:nvSpPr>
              <p:cNvPr id="30" name="AutoShape 18"/>
              <p:cNvSpPr>
                <a:spLocks noChangeAspect="1" noChangeArrowheads="1" noTextEdit="1"/>
              </p:cNvSpPr>
              <p:nvPr/>
            </p:nvSpPr>
            <p:spPr bwMode="auto">
              <a:xfrm>
                <a:off x="5932" y="412"/>
                <a:ext cx="266" cy="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51" name="Freeform 20"/>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52" name="Freeform 21"/>
              <p:cNvSpPr>
                <a:spLocks/>
              </p:cNvSpPr>
              <p:nvPr/>
            </p:nvSpPr>
            <p:spPr bwMode="auto">
              <a:xfrm>
                <a:off x="5915" y="412"/>
                <a:ext cx="300" cy="248"/>
              </a:xfrm>
              <a:custGeom>
                <a:avLst/>
                <a:gdLst>
                  <a:gd name="T0" fmla="*/ 682 w 887"/>
                  <a:gd name="T1" fmla="*/ 704 h 785"/>
                  <a:gd name="T2" fmla="*/ 444 w 887"/>
                  <a:gd name="T3" fmla="*/ 785 h 785"/>
                  <a:gd name="T4" fmla="*/ 132 w 887"/>
                  <a:gd name="T5" fmla="*/ 631 h 785"/>
                  <a:gd name="T6" fmla="*/ 205 w 887"/>
                  <a:gd name="T7" fmla="*/ 81 h 785"/>
                  <a:gd name="T8" fmla="*/ 443 w 887"/>
                  <a:gd name="T9" fmla="*/ 0 h 785"/>
                  <a:gd name="T10" fmla="*/ 755 w 887"/>
                  <a:gd name="T11" fmla="*/ 154 h 785"/>
                  <a:gd name="T12" fmla="*/ 682 w 887"/>
                  <a:gd name="T13" fmla="*/ 704 h 785"/>
                </a:gdLst>
                <a:ahLst/>
                <a:cxnLst>
                  <a:cxn ang="0">
                    <a:pos x="T0" y="T1"/>
                  </a:cxn>
                  <a:cxn ang="0">
                    <a:pos x="T2" y="T3"/>
                  </a:cxn>
                  <a:cxn ang="0">
                    <a:pos x="T4" y="T5"/>
                  </a:cxn>
                  <a:cxn ang="0">
                    <a:pos x="T6" y="T7"/>
                  </a:cxn>
                  <a:cxn ang="0">
                    <a:pos x="T8" y="T9"/>
                  </a:cxn>
                  <a:cxn ang="0">
                    <a:pos x="T10" y="T11"/>
                  </a:cxn>
                  <a:cxn ang="0">
                    <a:pos x="T12" y="T13"/>
                  </a:cxn>
                </a:cxnLst>
                <a:rect l="0" t="0" r="r" b="b"/>
                <a:pathLst>
                  <a:path w="887" h="785">
                    <a:moveTo>
                      <a:pt x="682" y="704"/>
                    </a:moveTo>
                    <a:cubicBezTo>
                      <a:pt x="611" y="758"/>
                      <a:pt x="527" y="785"/>
                      <a:pt x="444" y="785"/>
                    </a:cubicBezTo>
                    <a:cubicBezTo>
                      <a:pt x="326" y="785"/>
                      <a:pt x="209" y="732"/>
                      <a:pt x="132" y="631"/>
                    </a:cubicBezTo>
                    <a:cubicBezTo>
                      <a:pt x="0" y="459"/>
                      <a:pt x="33" y="213"/>
                      <a:pt x="205" y="81"/>
                    </a:cubicBezTo>
                    <a:cubicBezTo>
                      <a:pt x="276" y="26"/>
                      <a:pt x="360" y="0"/>
                      <a:pt x="443" y="0"/>
                    </a:cubicBezTo>
                    <a:cubicBezTo>
                      <a:pt x="561" y="0"/>
                      <a:pt x="678" y="53"/>
                      <a:pt x="755" y="154"/>
                    </a:cubicBezTo>
                    <a:cubicBezTo>
                      <a:pt x="887" y="326"/>
                      <a:pt x="854" y="572"/>
                      <a:pt x="682" y="7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58" name="Freeform 22"/>
              <p:cNvSpPr>
                <a:spLocks/>
              </p:cNvSpPr>
              <p:nvPr/>
            </p:nvSpPr>
            <p:spPr bwMode="auto">
              <a:xfrm>
                <a:off x="5951" y="449"/>
                <a:ext cx="37" cy="89"/>
              </a:xfrm>
              <a:custGeom>
                <a:avLst/>
                <a:gdLst>
                  <a:gd name="T0" fmla="*/ 69 w 108"/>
                  <a:gd name="T1" fmla="*/ 282 h 282"/>
                  <a:gd name="T2" fmla="*/ 108 w 108"/>
                  <a:gd name="T3" fmla="*/ 217 h 282"/>
                  <a:gd name="T4" fmla="*/ 55 w 108"/>
                  <a:gd name="T5" fmla="*/ 0 h 282"/>
                  <a:gd name="T6" fmla="*/ 13 w 108"/>
                  <a:gd name="T7" fmla="*/ 52 h 282"/>
                  <a:gd name="T8" fmla="*/ 69 w 108"/>
                  <a:gd name="T9" fmla="*/ 282 h 282"/>
                </a:gdLst>
                <a:ahLst/>
                <a:cxnLst>
                  <a:cxn ang="0">
                    <a:pos x="T0" y="T1"/>
                  </a:cxn>
                  <a:cxn ang="0">
                    <a:pos x="T2" y="T3"/>
                  </a:cxn>
                  <a:cxn ang="0">
                    <a:pos x="T4" y="T5"/>
                  </a:cxn>
                  <a:cxn ang="0">
                    <a:pos x="T6" y="T7"/>
                  </a:cxn>
                  <a:cxn ang="0">
                    <a:pos x="T8" y="T9"/>
                  </a:cxn>
                </a:cxnLst>
                <a:rect l="0" t="0" r="r" b="b"/>
                <a:pathLst>
                  <a:path w="108" h="282">
                    <a:moveTo>
                      <a:pt x="69" y="282"/>
                    </a:moveTo>
                    <a:cubicBezTo>
                      <a:pt x="80" y="261"/>
                      <a:pt x="93" y="239"/>
                      <a:pt x="108" y="217"/>
                    </a:cubicBezTo>
                    <a:cubicBezTo>
                      <a:pt x="46" y="119"/>
                      <a:pt x="49" y="38"/>
                      <a:pt x="55" y="0"/>
                    </a:cubicBezTo>
                    <a:cubicBezTo>
                      <a:pt x="40" y="17"/>
                      <a:pt x="26" y="34"/>
                      <a:pt x="13" y="52"/>
                    </a:cubicBezTo>
                    <a:cubicBezTo>
                      <a:pt x="1" y="103"/>
                      <a:pt x="0" y="184"/>
                      <a:pt x="69" y="28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59" name="Freeform 23"/>
              <p:cNvSpPr>
                <a:spLocks/>
              </p:cNvSpPr>
              <p:nvPr/>
            </p:nvSpPr>
            <p:spPr bwMode="auto">
              <a:xfrm>
                <a:off x="5996" y="542"/>
                <a:ext cx="179" cy="83"/>
              </a:xfrm>
              <a:custGeom>
                <a:avLst/>
                <a:gdLst>
                  <a:gd name="T0" fmla="*/ 112 w 529"/>
                  <a:gd name="T1" fmla="*/ 68 h 262"/>
                  <a:gd name="T2" fmla="*/ 38 w 529"/>
                  <a:gd name="T3" fmla="*/ 0 h 262"/>
                  <a:gd name="T4" fmla="*/ 0 w 529"/>
                  <a:gd name="T5" fmla="*/ 62 h 262"/>
                  <a:gd name="T6" fmla="*/ 69 w 529"/>
                  <a:gd name="T7" fmla="*/ 123 h 262"/>
                  <a:gd name="T8" fmla="*/ 479 w 529"/>
                  <a:gd name="T9" fmla="*/ 262 h 262"/>
                  <a:gd name="T10" fmla="*/ 529 w 529"/>
                  <a:gd name="T11" fmla="*/ 201 h 262"/>
                  <a:gd name="T12" fmla="*/ 112 w 529"/>
                  <a:gd name="T13" fmla="*/ 68 h 262"/>
                </a:gdLst>
                <a:ahLst/>
                <a:cxnLst>
                  <a:cxn ang="0">
                    <a:pos x="T0" y="T1"/>
                  </a:cxn>
                  <a:cxn ang="0">
                    <a:pos x="T2" y="T3"/>
                  </a:cxn>
                  <a:cxn ang="0">
                    <a:pos x="T4" y="T5"/>
                  </a:cxn>
                  <a:cxn ang="0">
                    <a:pos x="T6" y="T7"/>
                  </a:cxn>
                  <a:cxn ang="0">
                    <a:pos x="T8" y="T9"/>
                  </a:cxn>
                  <a:cxn ang="0">
                    <a:pos x="T10" y="T11"/>
                  </a:cxn>
                  <a:cxn ang="0">
                    <a:pos x="T12" y="T13"/>
                  </a:cxn>
                </a:cxnLst>
                <a:rect l="0" t="0" r="r" b="b"/>
                <a:pathLst>
                  <a:path w="529" h="262">
                    <a:moveTo>
                      <a:pt x="112" y="68"/>
                    </a:moveTo>
                    <a:cubicBezTo>
                      <a:pt x="83" y="45"/>
                      <a:pt x="59" y="22"/>
                      <a:pt x="38" y="0"/>
                    </a:cubicBezTo>
                    <a:cubicBezTo>
                      <a:pt x="23" y="21"/>
                      <a:pt x="11" y="42"/>
                      <a:pt x="0" y="62"/>
                    </a:cubicBezTo>
                    <a:cubicBezTo>
                      <a:pt x="20" y="82"/>
                      <a:pt x="43" y="102"/>
                      <a:pt x="69" y="123"/>
                    </a:cubicBezTo>
                    <a:cubicBezTo>
                      <a:pt x="229" y="250"/>
                      <a:pt x="390" y="262"/>
                      <a:pt x="479" y="262"/>
                    </a:cubicBezTo>
                    <a:cubicBezTo>
                      <a:pt x="485" y="262"/>
                      <a:pt x="513" y="224"/>
                      <a:pt x="529" y="201"/>
                    </a:cubicBezTo>
                    <a:cubicBezTo>
                      <a:pt x="489" y="209"/>
                      <a:pt x="318" y="231"/>
                      <a:pt x="112" y="6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60" name="Freeform 24"/>
              <p:cNvSpPr>
                <a:spLocks/>
              </p:cNvSpPr>
              <p:nvPr/>
            </p:nvSpPr>
            <p:spPr bwMode="auto">
              <a:xfrm>
                <a:off x="6067" y="480"/>
                <a:ext cx="127" cy="99"/>
              </a:xfrm>
              <a:custGeom>
                <a:avLst/>
                <a:gdLst>
                  <a:gd name="T0" fmla="*/ 0 w 375"/>
                  <a:gd name="T1" fmla="*/ 34 h 315"/>
                  <a:gd name="T2" fmla="*/ 364 w 375"/>
                  <a:gd name="T3" fmla="*/ 315 h 315"/>
                  <a:gd name="T4" fmla="*/ 375 w 375"/>
                  <a:gd name="T5" fmla="*/ 281 h 315"/>
                  <a:gd name="T6" fmla="*/ 54 w 375"/>
                  <a:gd name="T7" fmla="*/ 0 h 315"/>
                  <a:gd name="T8" fmla="*/ 0 w 375"/>
                  <a:gd name="T9" fmla="*/ 34 h 315"/>
                </a:gdLst>
                <a:ahLst/>
                <a:cxnLst>
                  <a:cxn ang="0">
                    <a:pos x="T0" y="T1"/>
                  </a:cxn>
                  <a:cxn ang="0">
                    <a:pos x="T2" y="T3"/>
                  </a:cxn>
                  <a:cxn ang="0">
                    <a:pos x="T4" y="T5"/>
                  </a:cxn>
                  <a:cxn ang="0">
                    <a:pos x="T6" y="T7"/>
                  </a:cxn>
                  <a:cxn ang="0">
                    <a:pos x="T8" y="T9"/>
                  </a:cxn>
                </a:cxnLst>
                <a:rect l="0" t="0" r="r" b="b"/>
                <a:pathLst>
                  <a:path w="375" h="315">
                    <a:moveTo>
                      <a:pt x="0" y="34"/>
                    </a:moveTo>
                    <a:cubicBezTo>
                      <a:pt x="146" y="169"/>
                      <a:pt x="320" y="284"/>
                      <a:pt x="364" y="315"/>
                    </a:cubicBezTo>
                    <a:cubicBezTo>
                      <a:pt x="369" y="303"/>
                      <a:pt x="372" y="292"/>
                      <a:pt x="375" y="281"/>
                    </a:cubicBezTo>
                    <a:cubicBezTo>
                      <a:pt x="328" y="246"/>
                      <a:pt x="203" y="149"/>
                      <a:pt x="54" y="0"/>
                    </a:cubicBezTo>
                    <a:cubicBezTo>
                      <a:pt x="37" y="10"/>
                      <a:pt x="19" y="21"/>
                      <a:pt x="0" y="3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61" name="Freeform 25"/>
              <p:cNvSpPr>
                <a:spLocks/>
              </p:cNvSpPr>
              <p:nvPr/>
            </p:nvSpPr>
            <p:spPr bwMode="auto">
              <a:xfrm>
                <a:off x="6006" y="418"/>
                <a:ext cx="55" cy="49"/>
              </a:xfrm>
              <a:custGeom>
                <a:avLst/>
                <a:gdLst>
                  <a:gd name="T0" fmla="*/ 162 w 162"/>
                  <a:gd name="T1" fmla="*/ 121 h 156"/>
                  <a:gd name="T2" fmla="*/ 52 w 162"/>
                  <a:gd name="T3" fmla="*/ 0 h 156"/>
                  <a:gd name="T4" fmla="*/ 0 w 162"/>
                  <a:gd name="T5" fmla="*/ 21 h 156"/>
                  <a:gd name="T6" fmla="*/ 106 w 162"/>
                  <a:gd name="T7" fmla="*/ 156 h 156"/>
                  <a:gd name="T8" fmla="*/ 162 w 162"/>
                  <a:gd name="T9" fmla="*/ 121 h 156"/>
                </a:gdLst>
                <a:ahLst/>
                <a:cxnLst>
                  <a:cxn ang="0">
                    <a:pos x="T0" y="T1"/>
                  </a:cxn>
                  <a:cxn ang="0">
                    <a:pos x="T2" y="T3"/>
                  </a:cxn>
                  <a:cxn ang="0">
                    <a:pos x="T4" y="T5"/>
                  </a:cxn>
                  <a:cxn ang="0">
                    <a:pos x="T6" y="T7"/>
                  </a:cxn>
                  <a:cxn ang="0">
                    <a:pos x="T8" y="T9"/>
                  </a:cxn>
                </a:cxnLst>
                <a:rect l="0" t="0" r="r" b="b"/>
                <a:pathLst>
                  <a:path w="162" h="156">
                    <a:moveTo>
                      <a:pt x="162" y="121"/>
                    </a:moveTo>
                    <a:cubicBezTo>
                      <a:pt x="126" y="84"/>
                      <a:pt x="89" y="43"/>
                      <a:pt x="52" y="0"/>
                    </a:cubicBezTo>
                    <a:cubicBezTo>
                      <a:pt x="34" y="6"/>
                      <a:pt x="17" y="13"/>
                      <a:pt x="0" y="21"/>
                    </a:cubicBezTo>
                    <a:cubicBezTo>
                      <a:pt x="28" y="66"/>
                      <a:pt x="64" y="111"/>
                      <a:pt x="106" y="156"/>
                    </a:cubicBezTo>
                    <a:cubicBezTo>
                      <a:pt x="125" y="142"/>
                      <a:pt x="143" y="131"/>
                      <a:pt x="162" y="12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62" name="Freeform 26"/>
              <p:cNvSpPr>
                <a:spLocks/>
              </p:cNvSpPr>
              <p:nvPr/>
            </p:nvSpPr>
            <p:spPr bwMode="auto">
              <a:xfrm>
                <a:off x="5956" y="539"/>
                <a:ext cx="40" cy="94"/>
              </a:xfrm>
              <a:custGeom>
                <a:avLst/>
                <a:gdLst>
                  <a:gd name="T0" fmla="*/ 55 w 119"/>
                  <a:gd name="T1" fmla="*/ 0 h 298"/>
                  <a:gd name="T2" fmla="*/ 0 w 119"/>
                  <a:gd name="T3" fmla="*/ 219 h 298"/>
                  <a:gd name="T4" fmla="*/ 8 w 119"/>
                  <a:gd name="T5" fmla="*/ 233 h 298"/>
                  <a:gd name="T6" fmla="*/ 73 w 119"/>
                  <a:gd name="T7" fmla="*/ 298 h 298"/>
                  <a:gd name="T8" fmla="*/ 119 w 119"/>
                  <a:gd name="T9" fmla="*/ 74 h 298"/>
                  <a:gd name="T10" fmla="*/ 55 w 119"/>
                  <a:gd name="T11" fmla="*/ 0 h 298"/>
                </a:gdLst>
                <a:ahLst/>
                <a:cxnLst>
                  <a:cxn ang="0">
                    <a:pos x="T0" y="T1"/>
                  </a:cxn>
                  <a:cxn ang="0">
                    <a:pos x="T2" y="T3"/>
                  </a:cxn>
                  <a:cxn ang="0">
                    <a:pos x="T4" y="T5"/>
                  </a:cxn>
                  <a:cxn ang="0">
                    <a:pos x="T6" y="T7"/>
                  </a:cxn>
                  <a:cxn ang="0">
                    <a:pos x="T8" y="T9"/>
                  </a:cxn>
                  <a:cxn ang="0">
                    <a:pos x="T10" y="T11"/>
                  </a:cxn>
                </a:cxnLst>
                <a:rect l="0" t="0" r="r" b="b"/>
                <a:pathLst>
                  <a:path w="119" h="298">
                    <a:moveTo>
                      <a:pt x="55" y="0"/>
                    </a:moveTo>
                    <a:cubicBezTo>
                      <a:pt x="17" y="76"/>
                      <a:pt x="3" y="155"/>
                      <a:pt x="0" y="219"/>
                    </a:cubicBezTo>
                    <a:cubicBezTo>
                      <a:pt x="4" y="224"/>
                      <a:pt x="4" y="228"/>
                      <a:pt x="8" y="233"/>
                    </a:cubicBezTo>
                    <a:cubicBezTo>
                      <a:pt x="27" y="257"/>
                      <a:pt x="50" y="280"/>
                      <a:pt x="73" y="298"/>
                    </a:cubicBezTo>
                    <a:cubicBezTo>
                      <a:pt x="70" y="246"/>
                      <a:pt x="75" y="162"/>
                      <a:pt x="119" y="74"/>
                    </a:cubicBezTo>
                    <a:cubicBezTo>
                      <a:pt x="92" y="48"/>
                      <a:pt x="72" y="24"/>
                      <a:pt x="55"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73" name="Freeform 27"/>
              <p:cNvSpPr>
                <a:spLocks/>
              </p:cNvSpPr>
              <p:nvPr/>
            </p:nvSpPr>
            <p:spPr bwMode="auto">
              <a:xfrm>
                <a:off x="5974" y="467"/>
                <a:ext cx="93" cy="95"/>
              </a:xfrm>
              <a:custGeom>
                <a:avLst/>
                <a:gdLst>
                  <a:gd name="T0" fmla="*/ 200 w 275"/>
                  <a:gd name="T1" fmla="*/ 0 h 300"/>
                  <a:gd name="T2" fmla="*/ 91 w 275"/>
                  <a:gd name="T3" fmla="*/ 94 h 300"/>
                  <a:gd name="T4" fmla="*/ 39 w 275"/>
                  <a:gd name="T5" fmla="*/ 160 h 300"/>
                  <a:gd name="T6" fmla="*/ 39 w 275"/>
                  <a:gd name="T7" fmla="*/ 160 h 300"/>
                  <a:gd name="T8" fmla="*/ 0 w 275"/>
                  <a:gd name="T9" fmla="*/ 225 h 300"/>
                  <a:gd name="T10" fmla="*/ 64 w 275"/>
                  <a:gd name="T11" fmla="*/ 300 h 300"/>
                  <a:gd name="T12" fmla="*/ 101 w 275"/>
                  <a:gd name="T13" fmla="*/ 238 h 300"/>
                  <a:gd name="T14" fmla="*/ 101 w 275"/>
                  <a:gd name="T15" fmla="*/ 238 h 300"/>
                  <a:gd name="T16" fmla="*/ 172 w 275"/>
                  <a:gd name="T17" fmla="*/ 156 h 300"/>
                  <a:gd name="T18" fmla="*/ 275 w 275"/>
                  <a:gd name="T19" fmla="*/ 74 h 300"/>
                  <a:gd name="T20" fmla="*/ 200 w 275"/>
                  <a:gd name="T21"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300">
                    <a:moveTo>
                      <a:pt x="200" y="0"/>
                    </a:moveTo>
                    <a:cubicBezTo>
                      <a:pt x="164" y="24"/>
                      <a:pt x="128" y="55"/>
                      <a:pt x="91" y="94"/>
                    </a:cubicBezTo>
                    <a:cubicBezTo>
                      <a:pt x="71" y="116"/>
                      <a:pt x="54" y="138"/>
                      <a:pt x="39" y="160"/>
                    </a:cubicBezTo>
                    <a:cubicBezTo>
                      <a:pt x="39" y="160"/>
                      <a:pt x="39" y="160"/>
                      <a:pt x="39" y="160"/>
                    </a:cubicBezTo>
                    <a:cubicBezTo>
                      <a:pt x="24" y="182"/>
                      <a:pt x="11" y="204"/>
                      <a:pt x="0" y="225"/>
                    </a:cubicBezTo>
                    <a:cubicBezTo>
                      <a:pt x="17" y="250"/>
                      <a:pt x="37" y="274"/>
                      <a:pt x="64" y="300"/>
                    </a:cubicBezTo>
                    <a:cubicBezTo>
                      <a:pt x="74" y="280"/>
                      <a:pt x="86" y="259"/>
                      <a:pt x="101" y="238"/>
                    </a:cubicBezTo>
                    <a:cubicBezTo>
                      <a:pt x="101" y="238"/>
                      <a:pt x="101" y="238"/>
                      <a:pt x="101" y="238"/>
                    </a:cubicBezTo>
                    <a:cubicBezTo>
                      <a:pt x="120" y="211"/>
                      <a:pt x="144" y="183"/>
                      <a:pt x="172" y="156"/>
                    </a:cubicBezTo>
                    <a:cubicBezTo>
                      <a:pt x="209" y="123"/>
                      <a:pt x="243" y="95"/>
                      <a:pt x="275" y="74"/>
                    </a:cubicBezTo>
                    <a:cubicBezTo>
                      <a:pt x="249" y="49"/>
                      <a:pt x="223" y="25"/>
                      <a:pt x="20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74" name="Freeform 28"/>
              <p:cNvSpPr>
                <a:spLocks/>
              </p:cNvSpPr>
              <p:nvPr/>
            </p:nvSpPr>
            <p:spPr bwMode="auto">
              <a:xfrm>
                <a:off x="6042" y="438"/>
                <a:ext cx="127" cy="53"/>
              </a:xfrm>
              <a:custGeom>
                <a:avLst/>
                <a:gdLst>
                  <a:gd name="T0" fmla="*/ 318 w 375"/>
                  <a:gd name="T1" fmla="*/ 9 h 167"/>
                  <a:gd name="T2" fmla="*/ 56 w 375"/>
                  <a:gd name="T3" fmla="*/ 58 h 167"/>
                  <a:gd name="T4" fmla="*/ 56 w 375"/>
                  <a:gd name="T5" fmla="*/ 58 h 167"/>
                  <a:gd name="T6" fmla="*/ 0 w 375"/>
                  <a:gd name="T7" fmla="*/ 93 h 167"/>
                  <a:gd name="T8" fmla="*/ 75 w 375"/>
                  <a:gd name="T9" fmla="*/ 167 h 167"/>
                  <a:gd name="T10" fmla="*/ 129 w 375"/>
                  <a:gd name="T11" fmla="*/ 133 h 167"/>
                  <a:gd name="T12" fmla="*/ 129 w 375"/>
                  <a:gd name="T13" fmla="*/ 133 h 167"/>
                  <a:gd name="T14" fmla="*/ 375 w 375"/>
                  <a:gd name="T15" fmla="*/ 67 h 167"/>
                  <a:gd name="T16" fmla="*/ 318 w 375"/>
                  <a:gd name="T17" fmla="*/ 9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167">
                    <a:moveTo>
                      <a:pt x="318" y="9"/>
                    </a:moveTo>
                    <a:cubicBezTo>
                      <a:pt x="258" y="0"/>
                      <a:pt x="163" y="1"/>
                      <a:pt x="56" y="58"/>
                    </a:cubicBezTo>
                    <a:cubicBezTo>
                      <a:pt x="56" y="58"/>
                      <a:pt x="56" y="58"/>
                      <a:pt x="56" y="58"/>
                    </a:cubicBezTo>
                    <a:cubicBezTo>
                      <a:pt x="37" y="68"/>
                      <a:pt x="19" y="79"/>
                      <a:pt x="0" y="93"/>
                    </a:cubicBezTo>
                    <a:cubicBezTo>
                      <a:pt x="24" y="118"/>
                      <a:pt x="49" y="142"/>
                      <a:pt x="75" y="167"/>
                    </a:cubicBezTo>
                    <a:cubicBezTo>
                      <a:pt x="94" y="154"/>
                      <a:pt x="112" y="143"/>
                      <a:pt x="129" y="133"/>
                    </a:cubicBezTo>
                    <a:cubicBezTo>
                      <a:pt x="129" y="133"/>
                      <a:pt x="129" y="133"/>
                      <a:pt x="129" y="133"/>
                    </a:cubicBezTo>
                    <a:cubicBezTo>
                      <a:pt x="273" y="56"/>
                      <a:pt x="375" y="67"/>
                      <a:pt x="375" y="67"/>
                    </a:cubicBezTo>
                    <a:cubicBezTo>
                      <a:pt x="358" y="46"/>
                      <a:pt x="339" y="26"/>
                      <a:pt x="318" y="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98" name="Freeform 29"/>
              <p:cNvSpPr>
                <a:spLocks/>
              </p:cNvSpPr>
              <p:nvPr/>
            </p:nvSpPr>
            <p:spPr bwMode="auto">
              <a:xfrm>
                <a:off x="6112" y="512"/>
                <a:ext cx="64" cy="60"/>
              </a:xfrm>
              <a:custGeom>
                <a:avLst/>
                <a:gdLst>
                  <a:gd name="T0" fmla="*/ 44 w 190"/>
                  <a:gd name="T1" fmla="*/ 28 h 190"/>
                  <a:gd name="T2" fmla="*/ 28 w 190"/>
                  <a:gd name="T3" fmla="*/ 146 h 190"/>
                  <a:gd name="T4" fmla="*/ 146 w 190"/>
                  <a:gd name="T5" fmla="*/ 162 h 190"/>
                  <a:gd name="T6" fmla="*/ 162 w 190"/>
                  <a:gd name="T7" fmla="*/ 44 h 190"/>
                  <a:gd name="T8" fmla="*/ 44 w 190"/>
                  <a:gd name="T9" fmla="*/ 28 h 190"/>
                </a:gdLst>
                <a:ahLst/>
                <a:cxnLst>
                  <a:cxn ang="0">
                    <a:pos x="T0" y="T1"/>
                  </a:cxn>
                  <a:cxn ang="0">
                    <a:pos x="T2" y="T3"/>
                  </a:cxn>
                  <a:cxn ang="0">
                    <a:pos x="T4" y="T5"/>
                  </a:cxn>
                  <a:cxn ang="0">
                    <a:pos x="T6" y="T7"/>
                  </a:cxn>
                  <a:cxn ang="0">
                    <a:pos x="T8" y="T9"/>
                  </a:cxn>
                </a:cxnLst>
                <a:rect l="0" t="0" r="r" b="b"/>
                <a:pathLst>
                  <a:path w="190" h="190">
                    <a:moveTo>
                      <a:pt x="44" y="28"/>
                    </a:moveTo>
                    <a:cubicBezTo>
                      <a:pt x="7" y="56"/>
                      <a:pt x="0" y="109"/>
                      <a:pt x="28" y="146"/>
                    </a:cubicBezTo>
                    <a:cubicBezTo>
                      <a:pt x="56" y="183"/>
                      <a:pt x="109" y="190"/>
                      <a:pt x="146" y="162"/>
                    </a:cubicBezTo>
                    <a:cubicBezTo>
                      <a:pt x="183" y="134"/>
                      <a:pt x="190" y="81"/>
                      <a:pt x="162" y="44"/>
                    </a:cubicBezTo>
                    <a:cubicBezTo>
                      <a:pt x="133" y="7"/>
                      <a:pt x="81" y="0"/>
                      <a:pt x="44"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02" name="Freeform 30"/>
              <p:cNvSpPr>
                <a:spLocks/>
              </p:cNvSpPr>
              <p:nvPr/>
            </p:nvSpPr>
            <p:spPr bwMode="auto">
              <a:xfrm>
                <a:off x="6054" y="579"/>
                <a:ext cx="59" cy="56"/>
              </a:xfrm>
              <a:custGeom>
                <a:avLst/>
                <a:gdLst>
                  <a:gd name="T0" fmla="*/ 41 w 176"/>
                  <a:gd name="T1" fmla="*/ 26 h 176"/>
                  <a:gd name="T2" fmla="*/ 26 w 176"/>
                  <a:gd name="T3" fmla="*/ 135 h 176"/>
                  <a:gd name="T4" fmla="*/ 136 w 176"/>
                  <a:gd name="T5" fmla="*/ 150 h 176"/>
                  <a:gd name="T6" fmla="*/ 150 w 176"/>
                  <a:gd name="T7" fmla="*/ 40 h 176"/>
                  <a:gd name="T8" fmla="*/ 41 w 176"/>
                  <a:gd name="T9" fmla="*/ 26 h 176"/>
                </a:gdLst>
                <a:ahLst/>
                <a:cxnLst>
                  <a:cxn ang="0">
                    <a:pos x="T0" y="T1"/>
                  </a:cxn>
                  <a:cxn ang="0">
                    <a:pos x="T2" y="T3"/>
                  </a:cxn>
                  <a:cxn ang="0">
                    <a:pos x="T4" y="T5"/>
                  </a:cxn>
                  <a:cxn ang="0">
                    <a:pos x="T6" y="T7"/>
                  </a:cxn>
                  <a:cxn ang="0">
                    <a:pos x="T8" y="T9"/>
                  </a:cxn>
                </a:cxnLst>
                <a:rect l="0" t="0" r="r" b="b"/>
                <a:pathLst>
                  <a:path w="176" h="176">
                    <a:moveTo>
                      <a:pt x="41" y="26"/>
                    </a:moveTo>
                    <a:cubicBezTo>
                      <a:pt x="7" y="52"/>
                      <a:pt x="0" y="101"/>
                      <a:pt x="26" y="135"/>
                    </a:cubicBezTo>
                    <a:cubicBezTo>
                      <a:pt x="53" y="169"/>
                      <a:pt x="102" y="176"/>
                      <a:pt x="136" y="150"/>
                    </a:cubicBezTo>
                    <a:cubicBezTo>
                      <a:pt x="170" y="123"/>
                      <a:pt x="176" y="74"/>
                      <a:pt x="150" y="40"/>
                    </a:cubicBezTo>
                    <a:cubicBezTo>
                      <a:pt x="124" y="6"/>
                      <a:pt x="75" y="0"/>
                      <a:pt x="41"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03" name="Freeform 31"/>
              <p:cNvSpPr>
                <a:spLocks/>
              </p:cNvSpPr>
              <p:nvPr/>
            </p:nvSpPr>
            <p:spPr bwMode="auto">
              <a:xfrm>
                <a:off x="5947" y="496"/>
                <a:ext cx="91" cy="85"/>
              </a:xfrm>
              <a:custGeom>
                <a:avLst/>
                <a:gdLst>
                  <a:gd name="T0" fmla="*/ 62 w 268"/>
                  <a:gd name="T1" fmla="*/ 40 h 268"/>
                  <a:gd name="T2" fmla="*/ 40 w 268"/>
                  <a:gd name="T3" fmla="*/ 206 h 268"/>
                  <a:gd name="T4" fmla="*/ 206 w 268"/>
                  <a:gd name="T5" fmla="*/ 228 h 268"/>
                  <a:gd name="T6" fmla="*/ 228 w 268"/>
                  <a:gd name="T7" fmla="*/ 62 h 268"/>
                  <a:gd name="T8" fmla="*/ 62 w 268"/>
                  <a:gd name="T9" fmla="*/ 40 h 268"/>
                </a:gdLst>
                <a:ahLst/>
                <a:cxnLst>
                  <a:cxn ang="0">
                    <a:pos x="T0" y="T1"/>
                  </a:cxn>
                  <a:cxn ang="0">
                    <a:pos x="T2" y="T3"/>
                  </a:cxn>
                  <a:cxn ang="0">
                    <a:pos x="T4" y="T5"/>
                  </a:cxn>
                  <a:cxn ang="0">
                    <a:pos x="T6" y="T7"/>
                  </a:cxn>
                  <a:cxn ang="0">
                    <a:pos x="T8" y="T9"/>
                  </a:cxn>
                </a:cxnLst>
                <a:rect l="0" t="0" r="r" b="b"/>
                <a:pathLst>
                  <a:path w="268" h="268">
                    <a:moveTo>
                      <a:pt x="62" y="40"/>
                    </a:moveTo>
                    <a:cubicBezTo>
                      <a:pt x="10" y="80"/>
                      <a:pt x="0" y="154"/>
                      <a:pt x="40" y="206"/>
                    </a:cubicBezTo>
                    <a:cubicBezTo>
                      <a:pt x="79" y="258"/>
                      <a:pt x="154" y="268"/>
                      <a:pt x="206" y="228"/>
                    </a:cubicBezTo>
                    <a:cubicBezTo>
                      <a:pt x="258" y="188"/>
                      <a:pt x="268" y="114"/>
                      <a:pt x="228" y="62"/>
                    </a:cubicBezTo>
                    <a:cubicBezTo>
                      <a:pt x="188" y="10"/>
                      <a:pt x="114" y="0"/>
                      <a:pt x="62" y="4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grpSp>
          <p:nvGrpSpPr>
            <p:cNvPr id="20" name="Group 10"/>
            <p:cNvGrpSpPr>
              <a:grpSpLocks noChangeAspect="1"/>
            </p:cNvGrpSpPr>
            <p:nvPr/>
          </p:nvGrpSpPr>
          <p:grpSpPr bwMode="auto">
            <a:xfrm>
              <a:off x="9010657" y="801690"/>
              <a:ext cx="646113" cy="641352"/>
              <a:chOff x="5676" y="505"/>
              <a:chExt cx="407" cy="404"/>
            </a:xfrm>
          </p:grpSpPr>
          <p:sp>
            <p:nvSpPr>
              <p:cNvPr id="23" name="Freeform 11"/>
              <p:cNvSpPr>
                <a:spLocks/>
              </p:cNvSpPr>
              <p:nvPr/>
            </p:nvSpPr>
            <p:spPr bwMode="auto">
              <a:xfrm>
                <a:off x="5676" y="768"/>
                <a:ext cx="407" cy="141"/>
              </a:xfrm>
              <a:custGeom>
                <a:avLst/>
                <a:gdLst>
                  <a:gd name="T0" fmla="*/ 99 w 113"/>
                  <a:gd name="T1" fmla="*/ 42 h 42"/>
                  <a:gd name="T2" fmla="*/ 14 w 113"/>
                  <a:gd name="T3" fmla="*/ 42 h 42"/>
                  <a:gd name="T4" fmla="*/ 0 w 113"/>
                  <a:gd name="T5" fmla="*/ 28 h 42"/>
                  <a:gd name="T6" fmla="*/ 0 w 113"/>
                  <a:gd name="T7" fmla="*/ 4 h 42"/>
                  <a:gd name="T8" fmla="*/ 3 w 113"/>
                  <a:gd name="T9" fmla="*/ 0 h 42"/>
                  <a:gd name="T10" fmla="*/ 7 w 113"/>
                  <a:gd name="T11" fmla="*/ 4 h 42"/>
                  <a:gd name="T12" fmla="*/ 7 w 113"/>
                  <a:gd name="T13" fmla="*/ 28 h 42"/>
                  <a:gd name="T14" fmla="*/ 14 w 113"/>
                  <a:gd name="T15" fmla="*/ 34 h 42"/>
                  <a:gd name="T16" fmla="*/ 99 w 113"/>
                  <a:gd name="T17" fmla="*/ 34 h 42"/>
                  <a:gd name="T18" fmla="*/ 106 w 113"/>
                  <a:gd name="T19" fmla="*/ 28 h 42"/>
                  <a:gd name="T20" fmla="*/ 106 w 113"/>
                  <a:gd name="T21" fmla="*/ 4 h 42"/>
                  <a:gd name="T22" fmla="*/ 110 w 113"/>
                  <a:gd name="T23" fmla="*/ 0 h 42"/>
                  <a:gd name="T24" fmla="*/ 113 w 113"/>
                  <a:gd name="T25" fmla="*/ 4 h 42"/>
                  <a:gd name="T26" fmla="*/ 113 w 113"/>
                  <a:gd name="T27" fmla="*/ 28 h 42"/>
                  <a:gd name="T28" fmla="*/ 99 w 113"/>
                  <a:gd name="T2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42">
                    <a:moveTo>
                      <a:pt x="99" y="42"/>
                    </a:moveTo>
                    <a:cubicBezTo>
                      <a:pt x="14" y="42"/>
                      <a:pt x="14" y="42"/>
                      <a:pt x="14" y="42"/>
                    </a:cubicBezTo>
                    <a:cubicBezTo>
                      <a:pt x="6" y="42"/>
                      <a:pt x="0" y="36"/>
                      <a:pt x="0" y="28"/>
                    </a:cubicBezTo>
                    <a:cubicBezTo>
                      <a:pt x="0" y="4"/>
                      <a:pt x="0" y="4"/>
                      <a:pt x="0" y="4"/>
                    </a:cubicBezTo>
                    <a:cubicBezTo>
                      <a:pt x="0" y="2"/>
                      <a:pt x="1" y="0"/>
                      <a:pt x="3" y="0"/>
                    </a:cubicBezTo>
                    <a:cubicBezTo>
                      <a:pt x="6" y="0"/>
                      <a:pt x="7" y="2"/>
                      <a:pt x="7" y="4"/>
                    </a:cubicBezTo>
                    <a:cubicBezTo>
                      <a:pt x="7" y="28"/>
                      <a:pt x="7" y="28"/>
                      <a:pt x="7" y="28"/>
                    </a:cubicBezTo>
                    <a:cubicBezTo>
                      <a:pt x="7" y="31"/>
                      <a:pt x="10" y="34"/>
                      <a:pt x="14" y="34"/>
                    </a:cubicBezTo>
                    <a:cubicBezTo>
                      <a:pt x="99" y="34"/>
                      <a:pt x="99" y="34"/>
                      <a:pt x="99" y="34"/>
                    </a:cubicBezTo>
                    <a:cubicBezTo>
                      <a:pt x="103" y="34"/>
                      <a:pt x="106" y="31"/>
                      <a:pt x="106" y="28"/>
                    </a:cubicBezTo>
                    <a:cubicBezTo>
                      <a:pt x="106" y="4"/>
                      <a:pt x="106" y="4"/>
                      <a:pt x="106" y="4"/>
                    </a:cubicBezTo>
                    <a:cubicBezTo>
                      <a:pt x="106" y="2"/>
                      <a:pt x="108" y="0"/>
                      <a:pt x="110" y="0"/>
                    </a:cubicBezTo>
                    <a:cubicBezTo>
                      <a:pt x="112" y="0"/>
                      <a:pt x="113" y="2"/>
                      <a:pt x="113" y="4"/>
                    </a:cubicBezTo>
                    <a:cubicBezTo>
                      <a:pt x="113" y="28"/>
                      <a:pt x="113" y="28"/>
                      <a:pt x="113" y="28"/>
                    </a:cubicBezTo>
                    <a:cubicBezTo>
                      <a:pt x="113" y="36"/>
                      <a:pt x="107" y="42"/>
                      <a:pt x="99"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24" name="Rectangle 12"/>
              <p:cNvSpPr>
                <a:spLocks noChangeArrowheads="1"/>
              </p:cNvSpPr>
              <p:nvPr/>
            </p:nvSpPr>
            <p:spPr bwMode="auto">
              <a:xfrm>
                <a:off x="5723" y="640"/>
                <a:ext cx="87"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25" name="Rectangle 13"/>
              <p:cNvSpPr>
                <a:spLocks noChangeArrowheads="1"/>
              </p:cNvSpPr>
              <p:nvPr/>
            </p:nvSpPr>
            <p:spPr bwMode="auto">
              <a:xfrm>
                <a:off x="5838" y="640"/>
                <a:ext cx="83"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26" name="Rectangle 14"/>
              <p:cNvSpPr>
                <a:spLocks noChangeArrowheads="1"/>
              </p:cNvSpPr>
              <p:nvPr/>
            </p:nvSpPr>
            <p:spPr bwMode="auto">
              <a:xfrm>
                <a:off x="5950" y="640"/>
                <a:ext cx="86" cy="2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27" name="Freeform 15"/>
              <p:cNvSpPr>
                <a:spLocks/>
              </p:cNvSpPr>
              <p:nvPr/>
            </p:nvSpPr>
            <p:spPr bwMode="auto">
              <a:xfrm>
                <a:off x="5810" y="505"/>
                <a:ext cx="197" cy="101"/>
              </a:xfrm>
              <a:custGeom>
                <a:avLst/>
                <a:gdLst>
                  <a:gd name="T0" fmla="*/ 0 w 55"/>
                  <a:gd name="T1" fmla="*/ 27 h 30"/>
                  <a:gd name="T2" fmla="*/ 28 w 55"/>
                  <a:gd name="T3" fmla="*/ 0 h 30"/>
                  <a:gd name="T4" fmla="*/ 55 w 55"/>
                  <a:gd name="T5" fmla="*/ 27 h 30"/>
                  <a:gd name="T6" fmla="*/ 52 w 55"/>
                  <a:gd name="T7" fmla="*/ 30 h 30"/>
                  <a:gd name="T8" fmla="*/ 48 w 55"/>
                  <a:gd name="T9" fmla="*/ 27 h 30"/>
                  <a:gd name="T10" fmla="*/ 28 w 55"/>
                  <a:gd name="T11" fmla="*/ 7 h 30"/>
                  <a:gd name="T12" fmla="*/ 8 w 55"/>
                  <a:gd name="T13" fmla="*/ 27 h 30"/>
                  <a:gd name="T14" fmla="*/ 0 w 55"/>
                  <a:gd name="T15" fmla="*/ 27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30">
                    <a:moveTo>
                      <a:pt x="0" y="27"/>
                    </a:moveTo>
                    <a:cubicBezTo>
                      <a:pt x="0" y="12"/>
                      <a:pt x="12" y="0"/>
                      <a:pt x="28" y="0"/>
                    </a:cubicBezTo>
                    <a:cubicBezTo>
                      <a:pt x="43" y="0"/>
                      <a:pt x="55" y="11"/>
                      <a:pt x="55" y="27"/>
                    </a:cubicBezTo>
                    <a:cubicBezTo>
                      <a:pt x="55" y="29"/>
                      <a:pt x="54" y="30"/>
                      <a:pt x="52" y="30"/>
                    </a:cubicBezTo>
                    <a:cubicBezTo>
                      <a:pt x="49" y="30"/>
                      <a:pt x="48" y="29"/>
                      <a:pt x="48" y="27"/>
                    </a:cubicBezTo>
                    <a:cubicBezTo>
                      <a:pt x="48" y="16"/>
                      <a:pt x="39" y="7"/>
                      <a:pt x="28" y="7"/>
                    </a:cubicBezTo>
                    <a:cubicBezTo>
                      <a:pt x="17" y="7"/>
                      <a:pt x="8" y="16"/>
                      <a:pt x="8" y="27"/>
                    </a:cubicBezTo>
                    <a:lnTo>
                      <a:pt x="0"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28" name="Freeform 16"/>
              <p:cNvSpPr>
                <a:spLocks/>
              </p:cNvSpPr>
              <p:nvPr/>
            </p:nvSpPr>
            <p:spPr bwMode="auto">
              <a:xfrm>
                <a:off x="5939" y="576"/>
                <a:ext cx="108" cy="50"/>
              </a:xfrm>
              <a:custGeom>
                <a:avLst/>
                <a:gdLst>
                  <a:gd name="T0" fmla="*/ 108 w 108"/>
                  <a:gd name="T1" fmla="*/ 0 h 50"/>
                  <a:gd name="T2" fmla="*/ 54 w 108"/>
                  <a:gd name="T3" fmla="*/ 50 h 50"/>
                  <a:gd name="T4" fmla="*/ 0 w 108"/>
                  <a:gd name="T5" fmla="*/ 0 h 50"/>
                  <a:gd name="T6" fmla="*/ 108 w 108"/>
                  <a:gd name="T7" fmla="*/ 0 h 50"/>
                </a:gdLst>
                <a:ahLst/>
                <a:cxnLst>
                  <a:cxn ang="0">
                    <a:pos x="T0" y="T1"/>
                  </a:cxn>
                  <a:cxn ang="0">
                    <a:pos x="T2" y="T3"/>
                  </a:cxn>
                  <a:cxn ang="0">
                    <a:pos x="T4" y="T5"/>
                  </a:cxn>
                  <a:cxn ang="0">
                    <a:pos x="T6" y="T7"/>
                  </a:cxn>
                </a:cxnLst>
                <a:rect l="0" t="0" r="r" b="b"/>
                <a:pathLst>
                  <a:path w="108" h="50">
                    <a:moveTo>
                      <a:pt x="108" y="0"/>
                    </a:moveTo>
                    <a:lnTo>
                      <a:pt x="54" y="50"/>
                    </a:lnTo>
                    <a:lnTo>
                      <a:pt x="0" y="0"/>
                    </a:lnTo>
                    <a:lnTo>
                      <a:pt x="10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grpSp>
      <p:grpSp>
        <p:nvGrpSpPr>
          <p:cNvPr id="124" name="Group 123"/>
          <p:cNvGrpSpPr>
            <a:grpSpLocks noChangeAspect="1"/>
          </p:cNvGrpSpPr>
          <p:nvPr/>
        </p:nvGrpSpPr>
        <p:grpSpPr>
          <a:xfrm>
            <a:off x="10896623" y="792357"/>
            <a:ext cx="627408" cy="570723"/>
            <a:chOff x="4048125" y="3987800"/>
            <a:chExt cx="773113" cy="703263"/>
          </a:xfrm>
          <a:solidFill>
            <a:srgbClr val="FFFFFF"/>
          </a:solidFill>
        </p:grpSpPr>
        <p:sp>
          <p:nvSpPr>
            <p:cNvPr id="125"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26"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27"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28"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grpSp>
        <p:nvGrpSpPr>
          <p:cNvPr id="129" name="Group 128"/>
          <p:cNvGrpSpPr/>
          <p:nvPr/>
        </p:nvGrpSpPr>
        <p:grpSpPr>
          <a:xfrm>
            <a:off x="9115220" y="5543602"/>
            <a:ext cx="442381" cy="512540"/>
            <a:chOff x="5394326" y="4936834"/>
            <a:chExt cx="720725" cy="835025"/>
          </a:xfrm>
          <a:solidFill>
            <a:srgbClr val="FFFFFF"/>
          </a:solidFill>
        </p:grpSpPr>
        <p:sp>
          <p:nvSpPr>
            <p:cNvPr id="130"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31"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spTree>
    <p:extLst>
      <p:ext uri="{BB962C8B-B14F-4D97-AF65-F5344CB8AC3E}">
        <p14:creationId xmlns:p14="http://schemas.microsoft.com/office/powerpoint/2010/main" val="169013962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p:cNvSpPr/>
          <p:nvPr/>
        </p:nvSpPr>
        <p:spPr bwMode="auto">
          <a:xfrm>
            <a:off x="3891666" y="71291"/>
            <a:ext cx="8192630" cy="6688787"/>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algn="ctr" defTabSz="91334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7" name="Rectangle 86"/>
          <p:cNvSpPr/>
          <p:nvPr/>
        </p:nvSpPr>
        <p:spPr bwMode="auto">
          <a:xfrm>
            <a:off x="4024994" y="193641"/>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cs typeface="Segoe UI" pitchFamily="34" charset="0"/>
            </a:endParaRPr>
          </a:p>
        </p:txBody>
      </p:sp>
      <p:sp>
        <p:nvSpPr>
          <p:cNvPr id="88" name="Rectangle 87"/>
          <p:cNvSpPr/>
          <p:nvPr/>
        </p:nvSpPr>
        <p:spPr bwMode="auto">
          <a:xfrm>
            <a:off x="4010954" y="2411158"/>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137" name="Rectangle 136"/>
          <p:cNvSpPr/>
          <p:nvPr/>
        </p:nvSpPr>
        <p:spPr bwMode="auto">
          <a:xfrm>
            <a:off x="4010954" y="1297610"/>
            <a:ext cx="2389141" cy="106449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cs typeface="Segoe UI" pitchFamily="34" charset="0"/>
            </a:endParaRPr>
          </a:p>
        </p:txBody>
      </p:sp>
      <p:sp>
        <p:nvSpPr>
          <p:cNvPr id="141" name="TextBox 140"/>
          <p:cNvSpPr txBox="1"/>
          <p:nvPr/>
        </p:nvSpPr>
        <p:spPr>
          <a:xfrm>
            <a:off x="4903613" y="2699778"/>
            <a:ext cx="1177731"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pic>
        <p:nvPicPr>
          <p:cNvPr id="157" name="Picture 156"/>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1037" y="1407316"/>
            <a:ext cx="544993" cy="782554"/>
          </a:xfrm>
          <a:prstGeom prst="rect">
            <a:avLst/>
          </a:prstGeom>
        </p:spPr>
      </p:pic>
      <p:sp>
        <p:nvSpPr>
          <p:cNvPr id="161" name="TextBox 160"/>
          <p:cNvSpPr txBox="1"/>
          <p:nvPr/>
        </p:nvSpPr>
        <p:spPr>
          <a:xfrm>
            <a:off x="4903614" y="1590989"/>
            <a:ext cx="150790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sp>
        <p:nvSpPr>
          <p:cNvPr id="163" name="TextBox 162"/>
          <p:cNvSpPr txBox="1"/>
          <p:nvPr/>
        </p:nvSpPr>
        <p:spPr>
          <a:xfrm>
            <a:off x="4903615" y="487021"/>
            <a:ext cx="129473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pic>
        <p:nvPicPr>
          <p:cNvPr id="165" name="Picture 164"/>
          <p:cNvPicPr>
            <a:picLocks noChangeAspect="1"/>
          </p:cNvPicPr>
          <p:nvPr/>
        </p:nvPicPr>
        <p:blipFill>
          <a:blip r:embed="rId4"/>
          <a:stretch>
            <a:fillRect/>
          </a:stretch>
        </p:blipFill>
        <p:spPr>
          <a:xfrm>
            <a:off x="4248919" y="2684403"/>
            <a:ext cx="669230" cy="631819"/>
          </a:xfrm>
          <a:prstGeom prst="flowChartOffpageConnector">
            <a:avLst/>
          </a:prstGeom>
          <a:noFill/>
        </p:spPr>
      </p:pic>
      <p:pic>
        <p:nvPicPr>
          <p:cNvPr id="166" name="Picture 165"/>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714" y="339637"/>
            <a:ext cx="709640" cy="693097"/>
          </a:xfrm>
          <a:prstGeom prst="rect">
            <a:avLst/>
          </a:prstGeom>
        </p:spPr>
      </p:pic>
      <p:grpSp>
        <p:nvGrpSpPr>
          <p:cNvPr id="219" name="Group 218"/>
          <p:cNvGrpSpPr/>
          <p:nvPr/>
        </p:nvGrpSpPr>
        <p:grpSpPr>
          <a:xfrm>
            <a:off x="289096" y="1844283"/>
            <a:ext cx="3210658" cy="3196028"/>
            <a:chOff x="827088" y="-3463925"/>
            <a:chExt cx="3833812" cy="3816350"/>
          </a:xfrm>
        </p:grpSpPr>
        <p:sp>
          <p:nvSpPr>
            <p:cNvPr id="220"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1"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2"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3"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4"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5"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6"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227"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grpSp>
      <p:sp>
        <p:nvSpPr>
          <p:cNvPr id="228" name="Rectangle 227"/>
          <p:cNvSpPr/>
          <p:nvPr/>
        </p:nvSpPr>
        <p:spPr>
          <a:xfrm>
            <a:off x="318696" y="5089279"/>
            <a:ext cx="3181060" cy="707658"/>
          </a:xfrm>
          <a:prstGeom prst="rect">
            <a:avLst/>
          </a:prstGeom>
        </p:spPr>
        <p:txBody>
          <a:bodyPr wrap="square">
            <a:spAutoFit/>
          </a:bodyPr>
          <a:lstStyle/>
          <a:p>
            <a:pPr algn="ctr" defTabSz="914049"/>
            <a:r>
              <a:rPr lang="en-US" sz="3920"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0" kern="0" dirty="0">
              <a:gradFill>
                <a:gsLst>
                  <a:gs pos="0">
                    <a:srgbClr val="000000"/>
                  </a:gs>
                  <a:gs pos="100000">
                    <a:srgbClr val="000000"/>
                  </a:gs>
                </a:gsLst>
                <a:lin ang="5400000" scaled="1"/>
              </a:gradFill>
              <a:latin typeface="Segoe UI"/>
            </a:endParaRPr>
          </a:p>
        </p:txBody>
      </p:sp>
      <p:sp>
        <p:nvSpPr>
          <p:cNvPr id="85" name="Rectangle 84"/>
          <p:cNvSpPr/>
          <p:nvPr/>
        </p:nvSpPr>
        <p:spPr bwMode="auto">
          <a:xfrm>
            <a:off x="3999866" y="3522293"/>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91" name="TextBox 90"/>
          <p:cNvSpPr txBox="1"/>
          <p:nvPr/>
        </p:nvSpPr>
        <p:spPr>
          <a:xfrm>
            <a:off x="5078507" y="3761499"/>
            <a:ext cx="1172806" cy="510813"/>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solidFill>
                  <a:srgbClr val="FFFFFF"/>
                </a:solidFill>
                <a:latin typeface="Segoe UI Light"/>
              </a:rPr>
              <a:t>Functions</a:t>
            </a:r>
          </a:p>
        </p:txBody>
      </p:sp>
      <p:pic>
        <p:nvPicPr>
          <p:cNvPr id="92" name="Picture 6"/>
          <p:cNvPicPr>
            <a:picLocks noChangeAspect="1"/>
          </p:cNvPicPr>
          <p:nvPr/>
        </p:nvPicPr>
        <p:blipFill>
          <a:blip r:embed="rId6">
            <a:biLevel thresh="25000"/>
          </a:blip>
          <a:stretch>
            <a:fillRect/>
          </a:stretch>
        </p:blipFill>
        <p:spPr>
          <a:xfrm>
            <a:off x="4199448" y="3673076"/>
            <a:ext cx="902226" cy="796186"/>
          </a:xfrm>
          <a:prstGeom prst="rect">
            <a:avLst/>
          </a:prstGeom>
        </p:spPr>
      </p:pic>
      <p:sp>
        <p:nvSpPr>
          <p:cNvPr id="138" name="Rectangle 137"/>
          <p:cNvSpPr/>
          <p:nvPr/>
        </p:nvSpPr>
        <p:spPr bwMode="auto">
          <a:xfrm>
            <a:off x="6333860" y="193641"/>
            <a:ext cx="5610112" cy="6434473"/>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139" name="TextBox 138"/>
          <p:cNvSpPr txBox="1"/>
          <p:nvPr/>
        </p:nvSpPr>
        <p:spPr>
          <a:xfrm>
            <a:off x="6480104" y="3573660"/>
            <a:ext cx="5270231" cy="1586642"/>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p:txBody>
      </p:sp>
      <p:sp>
        <p:nvSpPr>
          <p:cNvPr id="140" name="TextBox 139"/>
          <p:cNvSpPr txBox="1"/>
          <p:nvPr/>
        </p:nvSpPr>
        <p:spPr>
          <a:xfrm>
            <a:off x="6480104" y="1935465"/>
            <a:ext cx="5270231" cy="1586827"/>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TextBox 141"/>
          <p:cNvSpPr txBox="1"/>
          <p:nvPr/>
        </p:nvSpPr>
        <p:spPr>
          <a:xfrm>
            <a:off x="6480104" y="304325"/>
            <a:ext cx="5270231" cy="157977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4" b="0" dirty="0">
              <a:solidFill>
                <a:srgbClr val="FFFFFF"/>
              </a:solidFill>
              <a:latin typeface="Segoe UI Light"/>
              <a:ea typeface="+mn-ea"/>
            </a:endParaRPr>
          </a:p>
          <a:p>
            <a:pPr defTabSz="878053">
              <a:tabLst>
                <a:tab pos="860755" algn="l"/>
              </a:tabLst>
              <a:defRPr/>
            </a:pPr>
            <a:endParaRPr lang="en-US" sz="2262" b="0" dirty="0"/>
          </a:p>
        </p:txBody>
      </p:sp>
      <p:sp>
        <p:nvSpPr>
          <p:cNvPr id="164" name="TextBox 163"/>
          <p:cNvSpPr txBox="1"/>
          <p:nvPr/>
        </p:nvSpPr>
        <p:spPr>
          <a:xfrm>
            <a:off x="6480104" y="5211666"/>
            <a:ext cx="5270231" cy="1305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7" b="0" dirty="0"/>
          </a:p>
        </p:txBody>
      </p:sp>
      <p:sp>
        <p:nvSpPr>
          <p:cNvPr id="172" name="TextBox 171"/>
          <p:cNvSpPr txBox="1"/>
          <p:nvPr/>
        </p:nvSpPr>
        <p:spPr>
          <a:xfrm>
            <a:off x="6567816" y="1924431"/>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User authentication</a:t>
            </a:r>
          </a:p>
        </p:txBody>
      </p:sp>
      <p:sp>
        <p:nvSpPr>
          <p:cNvPr id="173" name="TextBox 172"/>
          <p:cNvSpPr txBox="1"/>
          <p:nvPr/>
        </p:nvSpPr>
        <p:spPr>
          <a:xfrm>
            <a:off x="6567815" y="3569706"/>
            <a:ext cx="5068851"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Push notifications</a:t>
            </a:r>
          </a:p>
        </p:txBody>
      </p:sp>
      <p:sp>
        <p:nvSpPr>
          <p:cNvPr id="174" name="TextBox 173"/>
          <p:cNvSpPr txBox="1"/>
          <p:nvPr/>
        </p:nvSpPr>
        <p:spPr>
          <a:xfrm>
            <a:off x="6567816" y="5223132"/>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Data connections</a:t>
            </a:r>
          </a:p>
        </p:txBody>
      </p:sp>
      <p:sp>
        <p:nvSpPr>
          <p:cNvPr id="175" name="TextBox 174"/>
          <p:cNvSpPr txBox="1"/>
          <p:nvPr/>
        </p:nvSpPr>
        <p:spPr>
          <a:xfrm>
            <a:off x="6567816" y="356660"/>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Offline sync</a:t>
            </a:r>
          </a:p>
        </p:txBody>
      </p:sp>
      <p:sp>
        <p:nvSpPr>
          <p:cNvPr id="263" name="Right Arrow 134"/>
          <p:cNvSpPr/>
          <p:nvPr/>
        </p:nvSpPr>
        <p:spPr bwMode="auto">
          <a:xfrm>
            <a:off x="8708962" y="871576"/>
            <a:ext cx="500125" cy="243926"/>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ight Arrow 135"/>
          <p:cNvSpPr/>
          <p:nvPr/>
        </p:nvSpPr>
        <p:spPr bwMode="auto">
          <a:xfrm rot="10800000">
            <a:off x="8664440" y="1169348"/>
            <a:ext cx="500125" cy="243926"/>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65" name="Picture 264"/>
          <p:cNvPicPr>
            <a:picLocks noChangeAspect="1"/>
          </p:cNvPicPr>
          <p:nvPr/>
        </p:nvPicPr>
        <p:blipFill>
          <a:blip r:embed="rId7">
            <a:biLevel thresh="25000"/>
          </a:blip>
          <a:stretch>
            <a:fillRect/>
          </a:stretch>
        </p:blipFill>
        <p:spPr>
          <a:xfrm>
            <a:off x="7968944" y="850439"/>
            <a:ext cx="369497" cy="583473"/>
          </a:xfrm>
          <a:prstGeom prst="rect">
            <a:avLst/>
          </a:prstGeom>
        </p:spPr>
      </p:pic>
      <p:grpSp>
        <p:nvGrpSpPr>
          <p:cNvPr id="266" name="Group 265"/>
          <p:cNvGrpSpPr/>
          <p:nvPr/>
        </p:nvGrpSpPr>
        <p:grpSpPr>
          <a:xfrm>
            <a:off x="9430585" y="810427"/>
            <a:ext cx="688827" cy="753477"/>
            <a:chOff x="6190682" y="1966464"/>
            <a:chExt cx="702936" cy="768913"/>
          </a:xfrm>
        </p:grpSpPr>
        <p:pic>
          <p:nvPicPr>
            <p:cNvPr id="267" name="Picture 2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33976" y="1966464"/>
              <a:ext cx="624839" cy="468629"/>
            </a:xfrm>
            <a:prstGeom prst="rect">
              <a:avLst/>
            </a:prstGeom>
          </p:spPr>
        </p:pic>
        <p:sp>
          <p:nvSpPr>
            <p:cNvPr id="268" name="TextBox 267"/>
            <p:cNvSpPr txBox="1"/>
            <p:nvPr/>
          </p:nvSpPr>
          <p:spPr>
            <a:xfrm>
              <a:off x="6190682" y="2501701"/>
              <a:ext cx="702936" cy="233676"/>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SQL</a:t>
              </a:r>
            </a:p>
          </p:txBody>
        </p:sp>
      </p:grpSp>
      <p:pic>
        <p:nvPicPr>
          <p:cNvPr id="269" name="Picture 26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39818" y="2454393"/>
            <a:ext cx="311387" cy="468485"/>
          </a:xfrm>
          <a:prstGeom prst="rect">
            <a:avLst/>
          </a:prstGeom>
        </p:spPr>
      </p:pic>
      <p:pic>
        <p:nvPicPr>
          <p:cNvPr id="270" name="Picture 2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bwMode="gray">
          <a:xfrm>
            <a:off x="6947337" y="2468740"/>
            <a:ext cx="469620" cy="467905"/>
          </a:xfrm>
          <a:prstGeom prst="rect">
            <a:avLst/>
          </a:prstGeom>
        </p:spPr>
      </p:pic>
      <p:pic>
        <p:nvPicPr>
          <p:cNvPr id="271" name="Picture 270"/>
          <p:cNvPicPr>
            <a:picLocks noChangeAspect="1"/>
          </p:cNvPicPr>
          <p:nvPr/>
        </p:nvPicPr>
        <p:blipFill>
          <a:blip r:embed="rId11"/>
          <a:stretch>
            <a:fillRect/>
          </a:stretch>
        </p:blipFill>
        <p:spPr>
          <a:xfrm>
            <a:off x="10718407" y="2383321"/>
            <a:ext cx="526908" cy="559840"/>
          </a:xfrm>
          <a:prstGeom prst="rect">
            <a:avLst/>
          </a:prstGeom>
        </p:spPr>
      </p:pic>
      <p:sp>
        <p:nvSpPr>
          <p:cNvPr id="272" name="TextBox 271"/>
          <p:cNvSpPr txBox="1"/>
          <p:nvPr/>
        </p:nvSpPr>
        <p:spPr>
          <a:xfrm>
            <a:off x="6704240" y="3052821"/>
            <a:ext cx="965986"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Facebook</a:t>
            </a:r>
          </a:p>
        </p:txBody>
      </p:sp>
      <p:sp>
        <p:nvSpPr>
          <p:cNvPr id="273" name="TextBox 272"/>
          <p:cNvSpPr txBox="1"/>
          <p:nvPr/>
        </p:nvSpPr>
        <p:spPr>
          <a:xfrm>
            <a:off x="7718903" y="3052821"/>
            <a:ext cx="878170"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Twitter</a:t>
            </a:r>
          </a:p>
        </p:txBody>
      </p:sp>
      <p:sp>
        <p:nvSpPr>
          <p:cNvPr id="274" name="TextBox 273"/>
          <p:cNvSpPr txBox="1"/>
          <p:nvPr/>
        </p:nvSpPr>
        <p:spPr>
          <a:xfrm>
            <a:off x="8724222" y="3052821"/>
            <a:ext cx="965988"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Microsoft</a:t>
            </a:r>
          </a:p>
        </p:txBody>
      </p:sp>
      <p:sp>
        <p:nvSpPr>
          <p:cNvPr id="275" name="TextBox 274"/>
          <p:cNvSpPr txBox="1"/>
          <p:nvPr/>
        </p:nvSpPr>
        <p:spPr>
          <a:xfrm>
            <a:off x="9690207" y="3052821"/>
            <a:ext cx="790354"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Google</a:t>
            </a:r>
          </a:p>
        </p:txBody>
      </p:sp>
      <p:sp>
        <p:nvSpPr>
          <p:cNvPr id="276" name="TextBox 275"/>
          <p:cNvSpPr txBox="1"/>
          <p:nvPr/>
        </p:nvSpPr>
        <p:spPr>
          <a:xfrm>
            <a:off x="10443005" y="3050100"/>
            <a:ext cx="1091550"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 Active Directory</a:t>
            </a:r>
          </a:p>
        </p:txBody>
      </p:sp>
      <p:pic>
        <p:nvPicPr>
          <p:cNvPr id="277" name="Picture 276"/>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7894657" y="2476894"/>
            <a:ext cx="534895" cy="432270"/>
          </a:xfrm>
          <a:prstGeom prst="rect">
            <a:avLst/>
          </a:prstGeom>
          <a:noFill/>
          <a:ln>
            <a:noFill/>
          </a:ln>
        </p:spPr>
      </p:pic>
      <p:grpSp>
        <p:nvGrpSpPr>
          <p:cNvPr id="278" name="Group 277"/>
          <p:cNvGrpSpPr/>
          <p:nvPr/>
        </p:nvGrpSpPr>
        <p:grpSpPr bwMode="gray">
          <a:xfrm>
            <a:off x="8895874" y="2500513"/>
            <a:ext cx="637417" cy="425247"/>
            <a:chOff x="8672460" y="-1818199"/>
            <a:chExt cx="1811337" cy="1203325"/>
          </a:xfrm>
        </p:grpSpPr>
        <p:sp>
          <p:nvSpPr>
            <p:cNvPr id="279"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01" tIns="43050" rIns="86101" bIns="43050" numCol="1" rtlCol="0" anchor="ctr" anchorCtr="0" compatLnSpc="1">
              <a:prstTxWarp prst="textNoShape">
                <a:avLst/>
              </a:prstTxWarp>
            </a:bodyPr>
            <a:lstStyle/>
            <a:p>
              <a:pPr defTabSz="697283">
                <a:defRPr/>
              </a:pPr>
              <a:endParaRPr lang="en-US" sz="848" kern="0" spc="-116" dirty="0">
                <a:solidFill>
                  <a:srgbClr val="505050">
                    <a:lumMod val="50000"/>
                  </a:srgbClr>
                </a:solidFill>
                <a:latin typeface="Segoe Light" pitchFamily="34" charset="0"/>
              </a:endParaRPr>
            </a:p>
          </p:txBody>
        </p:sp>
        <p:sp>
          <p:nvSpPr>
            <p:cNvPr id="280"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01" tIns="43050" rIns="86101" bIns="43050" numCol="1" rtlCol="0" anchor="ctr" anchorCtr="0" compatLnSpc="1">
              <a:prstTxWarp prst="textNoShape">
                <a:avLst/>
              </a:prstTxWarp>
            </a:bodyPr>
            <a:lstStyle/>
            <a:p>
              <a:pPr defTabSz="697283">
                <a:defRPr/>
              </a:pPr>
              <a:endParaRPr lang="en-US" sz="848" kern="0" spc="-116" dirty="0">
                <a:solidFill>
                  <a:srgbClr val="505050">
                    <a:lumMod val="50000"/>
                  </a:srgbClr>
                </a:solidFill>
                <a:latin typeface="Segoe Light" pitchFamily="34" charset="0"/>
              </a:endParaRPr>
            </a:p>
          </p:txBody>
        </p:sp>
        <p:sp>
          <p:nvSpPr>
            <p:cNvPr id="281"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6101" tIns="43050" rIns="86101" bIns="43050" numCol="1" rtlCol="0" anchor="ctr" anchorCtr="0" compatLnSpc="1">
              <a:prstTxWarp prst="textNoShape">
                <a:avLst/>
              </a:prstTxWarp>
            </a:bodyPr>
            <a:lstStyle/>
            <a:p>
              <a:pPr defTabSz="697283">
                <a:defRPr/>
              </a:pPr>
              <a:endParaRPr lang="en-US" sz="848" kern="0" spc="-116" dirty="0">
                <a:solidFill>
                  <a:srgbClr val="505050">
                    <a:lumMod val="50000"/>
                  </a:srgbClr>
                </a:solidFill>
                <a:latin typeface="Segoe Light" pitchFamily="34" charset="0"/>
              </a:endParaRPr>
            </a:p>
          </p:txBody>
        </p:sp>
      </p:grpSp>
      <p:grpSp>
        <p:nvGrpSpPr>
          <p:cNvPr id="282" name="Group 281"/>
          <p:cNvGrpSpPr/>
          <p:nvPr/>
        </p:nvGrpSpPr>
        <p:grpSpPr>
          <a:xfrm>
            <a:off x="8907787" y="3879482"/>
            <a:ext cx="861038" cy="1070919"/>
            <a:chOff x="4733635" y="4960493"/>
            <a:chExt cx="878679" cy="1092857"/>
          </a:xfrm>
        </p:grpSpPr>
        <p:pic>
          <p:nvPicPr>
            <p:cNvPr id="283" name="Picture 282"/>
            <p:cNvPicPr>
              <a:picLocks noChangeAspect="1"/>
            </p:cNvPicPr>
            <p:nvPr/>
          </p:nvPicPr>
          <p:blipFill rotWithShape="1">
            <a:blip r:embed="rId13" cstate="print">
              <a:extLst>
                <a:ext uri="{28A0092B-C50C-407E-A947-70E740481C1C}">
                  <a14:useLocalDpi xmlns:a14="http://schemas.microsoft.com/office/drawing/2010/main" val="0"/>
                </a:ext>
              </a:extLst>
            </a:blip>
            <a:srcRect r="68823"/>
            <a:stretch/>
          </p:blipFill>
          <p:spPr>
            <a:xfrm>
              <a:off x="4733635" y="4960493"/>
              <a:ext cx="878679" cy="1024117"/>
            </a:xfrm>
            <a:prstGeom prst="rect">
              <a:avLst/>
            </a:prstGeom>
            <a:noFill/>
          </p:spPr>
        </p:pic>
        <p:sp>
          <p:nvSpPr>
            <p:cNvPr id="284" name="TextBox 283"/>
            <p:cNvSpPr txBox="1"/>
            <p:nvPr/>
          </p:nvSpPr>
          <p:spPr>
            <a:xfrm>
              <a:off x="4895820" y="5819675"/>
              <a:ext cx="716292" cy="233675"/>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Windows</a:t>
              </a:r>
            </a:p>
          </p:txBody>
        </p:sp>
      </p:grpSp>
      <p:grpSp>
        <p:nvGrpSpPr>
          <p:cNvPr id="286" name="Group 285"/>
          <p:cNvGrpSpPr/>
          <p:nvPr/>
        </p:nvGrpSpPr>
        <p:grpSpPr>
          <a:xfrm>
            <a:off x="10756168" y="4088152"/>
            <a:ext cx="572087" cy="974419"/>
            <a:chOff x="7907165" y="5239196"/>
            <a:chExt cx="583807" cy="994381"/>
          </a:xfrm>
        </p:grpSpPr>
        <p:sp>
          <p:nvSpPr>
            <p:cNvPr id="287" name="Lightning Bolt 286"/>
            <p:cNvSpPr/>
            <p:nvPr/>
          </p:nvSpPr>
          <p:spPr bwMode="auto">
            <a:xfrm>
              <a:off x="8009020" y="5239196"/>
              <a:ext cx="258288" cy="571141"/>
            </a:xfrm>
            <a:prstGeom prst="lightningBol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8" name="TextBox 287"/>
            <p:cNvSpPr txBox="1"/>
            <p:nvPr/>
          </p:nvSpPr>
          <p:spPr>
            <a:xfrm>
              <a:off x="7907165" y="5999901"/>
              <a:ext cx="583807" cy="233676"/>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In-App</a:t>
              </a:r>
            </a:p>
          </p:txBody>
        </p:sp>
      </p:grpSp>
      <p:grpSp>
        <p:nvGrpSpPr>
          <p:cNvPr id="289" name="Group 288"/>
          <p:cNvGrpSpPr/>
          <p:nvPr/>
        </p:nvGrpSpPr>
        <p:grpSpPr>
          <a:xfrm>
            <a:off x="9936723" y="4079487"/>
            <a:ext cx="655383" cy="874256"/>
            <a:chOff x="9031002" y="5203497"/>
            <a:chExt cx="668810" cy="892164"/>
          </a:xfrm>
        </p:grpSpPr>
        <p:pic>
          <p:nvPicPr>
            <p:cNvPr id="290" name="Picture 28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031002" y="5203497"/>
              <a:ext cx="668810" cy="668810"/>
            </a:xfrm>
            <a:prstGeom prst="rect">
              <a:avLst/>
            </a:prstGeom>
          </p:spPr>
        </p:pic>
        <p:sp>
          <p:nvSpPr>
            <p:cNvPr id="291" name="TextBox 290"/>
            <p:cNvSpPr txBox="1"/>
            <p:nvPr/>
          </p:nvSpPr>
          <p:spPr>
            <a:xfrm>
              <a:off x="9078229" y="5861986"/>
              <a:ext cx="541281" cy="233675"/>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Kindle</a:t>
              </a:r>
            </a:p>
          </p:txBody>
        </p:sp>
      </p:grpSp>
      <p:grpSp>
        <p:nvGrpSpPr>
          <p:cNvPr id="11" name="Group 10"/>
          <p:cNvGrpSpPr/>
          <p:nvPr/>
        </p:nvGrpSpPr>
        <p:grpSpPr>
          <a:xfrm>
            <a:off x="6704239" y="3877149"/>
            <a:ext cx="1238932" cy="1209025"/>
            <a:chOff x="6838760" y="3954462"/>
            <a:chExt cx="1263955" cy="1233443"/>
          </a:xfrm>
        </p:grpSpPr>
        <p:sp>
          <p:nvSpPr>
            <p:cNvPr id="285" name="TextBox 284"/>
            <p:cNvSpPr txBox="1"/>
            <p:nvPr/>
          </p:nvSpPr>
          <p:spPr>
            <a:xfrm>
              <a:off x="7138038" y="4813020"/>
              <a:ext cx="665400" cy="374885"/>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Apple</a:t>
              </a:r>
              <a:br>
                <a:rPr lang="en-US" sz="980" dirty="0">
                  <a:latin typeface="Segoe UI"/>
                </a:rPr>
              </a:br>
              <a:r>
                <a:rPr lang="en-US" sz="980" dirty="0">
                  <a:latin typeface="Segoe UI"/>
                </a:rPr>
                <a:t>iOS OSX</a:t>
              </a:r>
            </a:p>
          </p:txBody>
        </p:sp>
        <p:sp>
          <p:nvSpPr>
            <p:cNvPr id="292" name="Rectangle 291"/>
            <p:cNvSpPr/>
            <p:nvPr/>
          </p:nvSpPr>
          <p:spPr>
            <a:xfrm>
              <a:off x="6838760" y="3954462"/>
              <a:ext cx="1263955" cy="862581"/>
            </a:xfrm>
            <a:prstGeom prst="rect">
              <a:avLst/>
            </a:prstGeom>
          </p:spPr>
          <p:txBody>
            <a:bodyPr wrap="square">
              <a:spAutoFit/>
            </a:bodyPr>
            <a:lstStyle/>
            <a:p>
              <a:pPr algn="ctr" defTabSz="914049">
                <a:defRPr/>
              </a:pPr>
              <a:r>
                <a:rPr lang="en-US" sz="4800" kern="0" dirty="0">
                  <a:solidFill>
                    <a:srgbClr val="FFFFFF"/>
                  </a:solidFill>
                  <a:latin typeface="Segoe UI"/>
                </a:rPr>
                <a:t>iOS</a:t>
              </a:r>
              <a:endParaRPr lang="en-US" sz="4800" kern="0" dirty="0">
                <a:solidFill>
                  <a:sysClr val="windowText" lastClr="000000"/>
                </a:solidFill>
                <a:latin typeface="Segoe UI"/>
              </a:endParaRPr>
            </a:p>
          </p:txBody>
        </p:sp>
      </p:grpSp>
      <p:grpSp>
        <p:nvGrpSpPr>
          <p:cNvPr id="293" name="Group 292"/>
          <p:cNvGrpSpPr/>
          <p:nvPr/>
        </p:nvGrpSpPr>
        <p:grpSpPr>
          <a:xfrm>
            <a:off x="6678838" y="5561316"/>
            <a:ext cx="767626" cy="887274"/>
            <a:chOff x="6248974" y="1909608"/>
            <a:chExt cx="783351" cy="905454"/>
          </a:xfrm>
        </p:grpSpPr>
        <p:pic>
          <p:nvPicPr>
            <p:cNvPr id="294" name="Picture 2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8229" y="1909608"/>
              <a:ext cx="624839" cy="468629"/>
            </a:xfrm>
            <a:prstGeom prst="rect">
              <a:avLst/>
            </a:prstGeom>
          </p:spPr>
        </p:pic>
        <p:sp>
          <p:nvSpPr>
            <p:cNvPr id="295" name="TextBox 294"/>
            <p:cNvSpPr txBox="1"/>
            <p:nvPr/>
          </p:nvSpPr>
          <p:spPr>
            <a:xfrm>
              <a:off x="6248974" y="2440069"/>
              <a:ext cx="783351" cy="374993"/>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 SQL</a:t>
              </a:r>
              <a:br>
                <a:rPr lang="en-US" sz="980" dirty="0">
                  <a:latin typeface="Segoe UI"/>
                </a:rPr>
              </a:br>
              <a:r>
                <a:rPr lang="en-US" sz="980" dirty="0">
                  <a:latin typeface="Segoe UI"/>
                </a:rPr>
                <a:t>database</a:t>
              </a:r>
            </a:p>
          </p:txBody>
        </p:sp>
      </p:grpSp>
      <p:grpSp>
        <p:nvGrpSpPr>
          <p:cNvPr id="296" name="Group 295"/>
          <p:cNvGrpSpPr/>
          <p:nvPr/>
        </p:nvGrpSpPr>
        <p:grpSpPr>
          <a:xfrm>
            <a:off x="7603133" y="5474583"/>
            <a:ext cx="793270" cy="856493"/>
            <a:chOff x="7440270" y="5475161"/>
            <a:chExt cx="793496" cy="856736"/>
          </a:xfrm>
        </p:grpSpPr>
        <p:pic>
          <p:nvPicPr>
            <p:cNvPr id="297" name="Picture 296" descr="mongodb white.png"/>
            <p:cNvPicPr>
              <a:picLocks noChangeAspect="1"/>
            </p:cNvPicPr>
            <p:nvPr/>
          </p:nvPicPr>
          <p:blipFill>
            <a:blip r:embed="rId15" cstate="print">
              <a:clrChange>
                <a:clrFrom>
                  <a:srgbClr val="89D1E5"/>
                </a:clrFrom>
                <a:clrTo>
                  <a:srgbClr val="89D1E5">
                    <a:alpha val="0"/>
                  </a:srgbClr>
                </a:clrTo>
              </a:clrChange>
              <a:extLst>
                <a:ext uri="{BEBA8EAE-BF5A-486C-A8C5-ECC9F3942E4B}">
                  <a14:imgProps xmlns:a14="http://schemas.microsoft.com/office/drawing/2010/main">
                    <a14:imgLayer r:embed="rId16">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val="0"/>
                </a:ext>
              </a:extLst>
            </a:blip>
            <a:stretch>
              <a:fillRect/>
            </a:stretch>
          </p:blipFill>
          <p:spPr>
            <a:xfrm>
              <a:off x="7560990" y="5475161"/>
              <a:ext cx="552057" cy="605215"/>
            </a:xfrm>
            <a:prstGeom prst="rect">
              <a:avLst/>
            </a:prstGeom>
          </p:spPr>
        </p:pic>
        <p:sp>
          <p:nvSpPr>
            <p:cNvPr id="298" name="TextBox 297"/>
            <p:cNvSpPr txBox="1"/>
            <p:nvPr/>
          </p:nvSpPr>
          <p:spPr>
            <a:xfrm>
              <a:off x="7440270" y="6102847"/>
              <a:ext cx="793496" cy="229050"/>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Mongo DB</a:t>
              </a:r>
            </a:p>
          </p:txBody>
        </p:sp>
      </p:grpSp>
      <p:grpSp>
        <p:nvGrpSpPr>
          <p:cNvPr id="299" name="Group 298"/>
          <p:cNvGrpSpPr/>
          <p:nvPr/>
        </p:nvGrpSpPr>
        <p:grpSpPr>
          <a:xfrm>
            <a:off x="8551094" y="5557589"/>
            <a:ext cx="969574" cy="757654"/>
            <a:chOff x="8386251" y="2181410"/>
            <a:chExt cx="989437" cy="773175"/>
          </a:xfrm>
        </p:grpSpPr>
        <p:pic>
          <p:nvPicPr>
            <p:cNvPr id="300" name="Picture 299"/>
            <p:cNvPicPr>
              <a:picLocks noChangeAspect="1"/>
            </p:cNvPicPr>
            <p:nvPr/>
          </p:nvPicPr>
          <p:blipFill>
            <a:blip r:embed="rId17"/>
            <a:stretch>
              <a:fillRect/>
            </a:stretch>
          </p:blipFill>
          <p:spPr>
            <a:xfrm>
              <a:off x="8678426" y="2181410"/>
              <a:ext cx="405087" cy="495107"/>
            </a:xfrm>
            <a:prstGeom prst="rect">
              <a:avLst/>
            </a:prstGeom>
          </p:spPr>
        </p:pic>
        <p:sp>
          <p:nvSpPr>
            <p:cNvPr id="301" name="TextBox 300"/>
            <p:cNvSpPr txBox="1"/>
            <p:nvPr/>
          </p:nvSpPr>
          <p:spPr>
            <a:xfrm>
              <a:off x="8386251" y="2720910"/>
              <a:ext cx="989437" cy="233675"/>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Document DB</a:t>
              </a:r>
            </a:p>
          </p:txBody>
        </p:sp>
      </p:grpSp>
      <p:sp>
        <p:nvSpPr>
          <p:cNvPr id="304" name="TextBox 61"/>
          <p:cNvSpPr txBox="1"/>
          <p:nvPr/>
        </p:nvSpPr>
        <p:spPr>
          <a:xfrm>
            <a:off x="9675715" y="6098527"/>
            <a:ext cx="756405"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Office 365</a:t>
            </a:r>
          </a:p>
        </p:txBody>
      </p:sp>
      <p:grpSp>
        <p:nvGrpSpPr>
          <p:cNvPr id="305" name="Group 304"/>
          <p:cNvGrpSpPr/>
          <p:nvPr/>
        </p:nvGrpSpPr>
        <p:grpSpPr>
          <a:xfrm>
            <a:off x="10599851" y="5611060"/>
            <a:ext cx="878218" cy="716483"/>
            <a:chOff x="6710197" y="1830636"/>
            <a:chExt cx="1248821" cy="1018838"/>
          </a:xfrm>
        </p:grpSpPr>
        <p:sp>
          <p:nvSpPr>
            <p:cNvPr id="306" name="TextBox 305"/>
            <p:cNvSpPr txBox="1"/>
            <p:nvPr/>
          </p:nvSpPr>
          <p:spPr>
            <a:xfrm>
              <a:off x="6710197" y="2523858"/>
              <a:ext cx="1248821" cy="325616"/>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 tables</a:t>
              </a:r>
            </a:p>
          </p:txBody>
        </p:sp>
        <p:pic>
          <p:nvPicPr>
            <p:cNvPr id="307" name="Picture 306"/>
            <p:cNvPicPr>
              <a:picLocks noChangeAspect="1"/>
            </p:cNvPicPr>
            <p:nvPr/>
          </p:nvPicPr>
          <p:blipFill>
            <a:blip r:embed="rId18">
              <a:biLevel thresh="25000"/>
            </a:blip>
            <a:stretch>
              <a:fillRect/>
            </a:stretch>
          </p:blipFill>
          <p:spPr>
            <a:xfrm>
              <a:off x="7039397" y="1830636"/>
              <a:ext cx="590421" cy="513241"/>
            </a:xfrm>
            <a:prstGeom prst="rect">
              <a:avLst/>
            </a:prstGeom>
          </p:spPr>
        </p:pic>
      </p:grpSp>
      <p:grpSp>
        <p:nvGrpSpPr>
          <p:cNvPr id="308" name="Group 307"/>
          <p:cNvGrpSpPr/>
          <p:nvPr/>
        </p:nvGrpSpPr>
        <p:grpSpPr>
          <a:xfrm>
            <a:off x="8106576" y="4089713"/>
            <a:ext cx="637801" cy="989989"/>
            <a:chOff x="6879923" y="5235831"/>
            <a:chExt cx="650868" cy="1010269"/>
          </a:xfrm>
        </p:grpSpPr>
        <p:pic>
          <p:nvPicPr>
            <p:cNvPr id="309" name="Picture 30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13895" y="5235831"/>
              <a:ext cx="382921" cy="578975"/>
            </a:xfrm>
            <a:prstGeom prst="rect">
              <a:avLst/>
            </a:prstGeom>
          </p:spPr>
        </p:pic>
        <p:sp>
          <p:nvSpPr>
            <p:cNvPr id="310" name="TextBox 309"/>
            <p:cNvSpPr txBox="1"/>
            <p:nvPr/>
          </p:nvSpPr>
          <p:spPr>
            <a:xfrm>
              <a:off x="6879923" y="5871108"/>
              <a:ext cx="650868" cy="374992"/>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Android</a:t>
              </a:r>
            </a:p>
            <a:p>
              <a:pPr defTabSz="895665"/>
              <a:endParaRPr lang="en-US" sz="980" dirty="0">
                <a:latin typeface="Segoe UI"/>
              </a:endParaRPr>
            </a:p>
          </p:txBody>
        </p:sp>
      </p:grpSp>
      <p:pic>
        <p:nvPicPr>
          <p:cNvPr id="14" name="Picture 13"/>
          <p:cNvPicPr>
            <a:picLocks noChangeAspect="1"/>
          </p:cNvPicPr>
          <p:nvPr/>
        </p:nvPicPr>
        <p:blipFill>
          <a:blip r:embed="rId19"/>
          <a:stretch>
            <a:fillRect/>
          </a:stretch>
        </p:blipFill>
        <p:spPr>
          <a:xfrm>
            <a:off x="9847272" y="5581037"/>
            <a:ext cx="371167" cy="448149"/>
          </a:xfrm>
          <a:prstGeom prst="rect">
            <a:avLst/>
          </a:prstGeom>
        </p:spPr>
      </p:pic>
    </p:spTree>
    <p:extLst>
      <p:ext uri="{BB962C8B-B14F-4D97-AF65-F5344CB8AC3E}">
        <p14:creationId xmlns:p14="http://schemas.microsoft.com/office/powerpoint/2010/main" val="966921892"/>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bwMode="auto">
          <a:xfrm>
            <a:off x="3809520" y="131260"/>
            <a:ext cx="8192630" cy="6688787"/>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algn="ctr" defTabSz="91334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63" name="Rectangle 62"/>
          <p:cNvSpPr/>
          <p:nvPr/>
        </p:nvSpPr>
        <p:spPr bwMode="auto">
          <a:xfrm>
            <a:off x="4024994" y="193641"/>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64" name="Rectangle 63"/>
          <p:cNvSpPr/>
          <p:nvPr/>
        </p:nvSpPr>
        <p:spPr bwMode="auto">
          <a:xfrm>
            <a:off x="4010954" y="2411158"/>
            <a:ext cx="2389141" cy="106449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67" name="Rectangle 66"/>
          <p:cNvSpPr/>
          <p:nvPr/>
        </p:nvSpPr>
        <p:spPr bwMode="auto">
          <a:xfrm>
            <a:off x="4010954" y="1297610"/>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cs typeface="Segoe UI" pitchFamily="34" charset="0"/>
            </a:endParaRPr>
          </a:p>
        </p:txBody>
      </p:sp>
      <p:sp>
        <p:nvSpPr>
          <p:cNvPr id="71" name="TextBox 70"/>
          <p:cNvSpPr txBox="1"/>
          <p:nvPr/>
        </p:nvSpPr>
        <p:spPr>
          <a:xfrm>
            <a:off x="4903613" y="2699778"/>
            <a:ext cx="1177731"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pic>
        <p:nvPicPr>
          <p:cNvPr id="73" name="Picture 72"/>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1037" y="1407316"/>
            <a:ext cx="544993" cy="782554"/>
          </a:xfrm>
          <a:prstGeom prst="rect">
            <a:avLst/>
          </a:prstGeom>
        </p:spPr>
      </p:pic>
      <p:sp>
        <p:nvSpPr>
          <p:cNvPr id="77" name="TextBox 76"/>
          <p:cNvSpPr txBox="1"/>
          <p:nvPr/>
        </p:nvSpPr>
        <p:spPr>
          <a:xfrm>
            <a:off x="4903614" y="1590989"/>
            <a:ext cx="150790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sp>
        <p:nvSpPr>
          <p:cNvPr id="79" name="TextBox 78"/>
          <p:cNvSpPr txBox="1"/>
          <p:nvPr/>
        </p:nvSpPr>
        <p:spPr>
          <a:xfrm>
            <a:off x="4903615" y="487021"/>
            <a:ext cx="129473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pic>
        <p:nvPicPr>
          <p:cNvPr id="81" name="Picture 80"/>
          <p:cNvPicPr>
            <a:picLocks noChangeAspect="1"/>
          </p:cNvPicPr>
          <p:nvPr/>
        </p:nvPicPr>
        <p:blipFill>
          <a:blip r:embed="rId4"/>
          <a:stretch>
            <a:fillRect/>
          </a:stretch>
        </p:blipFill>
        <p:spPr>
          <a:xfrm>
            <a:off x="4248919" y="2684403"/>
            <a:ext cx="669230" cy="631819"/>
          </a:xfrm>
          <a:prstGeom prst="flowChartOffpageConnector">
            <a:avLst/>
          </a:prstGeom>
          <a:noFill/>
        </p:spPr>
      </p:pic>
      <p:pic>
        <p:nvPicPr>
          <p:cNvPr id="82" name="Picture 81"/>
          <p:cNvPicPr>
            <a:picLocks noChangeAspect="1"/>
          </p:cNvPicPr>
          <p:nvPr/>
        </p:nvPicPr>
        <p:blipFill>
          <a:blip r:embed="rId5">
            <a:duotone>
              <a:prstClr val="black"/>
              <a:srgbClr val="00BCF2">
                <a:tint val="45000"/>
                <a:satMod val="400000"/>
              </a:srgbClr>
            </a:duotone>
            <a:lum bright="100000" contrast="-40000"/>
          </a:blip>
          <a:stretch>
            <a:fillRect/>
          </a:stretch>
        </p:blipFill>
        <p:spPr>
          <a:xfrm>
            <a:off x="4228714" y="339637"/>
            <a:ext cx="709640" cy="693097"/>
          </a:xfrm>
          <a:prstGeom prst="rect">
            <a:avLst/>
          </a:prstGeom>
        </p:spPr>
      </p:pic>
      <p:grpSp>
        <p:nvGrpSpPr>
          <p:cNvPr id="87" name="Group 86"/>
          <p:cNvGrpSpPr/>
          <p:nvPr/>
        </p:nvGrpSpPr>
        <p:grpSpPr>
          <a:xfrm>
            <a:off x="289096" y="1844283"/>
            <a:ext cx="3210658" cy="3196028"/>
            <a:chOff x="827088" y="-3463925"/>
            <a:chExt cx="3833812" cy="3816350"/>
          </a:xfrm>
        </p:grpSpPr>
        <p:sp>
          <p:nvSpPr>
            <p:cNvPr id="88"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89"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0"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1"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2"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3"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4"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95"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grpSp>
      <p:sp>
        <p:nvSpPr>
          <p:cNvPr id="96" name="Rectangle 95"/>
          <p:cNvSpPr/>
          <p:nvPr/>
        </p:nvSpPr>
        <p:spPr>
          <a:xfrm>
            <a:off x="318696" y="5089279"/>
            <a:ext cx="3181060" cy="707658"/>
          </a:xfrm>
          <a:prstGeom prst="rect">
            <a:avLst/>
          </a:prstGeom>
        </p:spPr>
        <p:txBody>
          <a:bodyPr wrap="square">
            <a:spAutoFit/>
          </a:bodyPr>
          <a:lstStyle/>
          <a:p>
            <a:pPr algn="ctr" defTabSz="914049">
              <a:defRPr/>
            </a:pPr>
            <a:r>
              <a:rPr lang="en-US" sz="3920"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0" kern="0" dirty="0">
              <a:gradFill>
                <a:gsLst>
                  <a:gs pos="0">
                    <a:srgbClr val="000000"/>
                  </a:gs>
                  <a:gs pos="100000">
                    <a:srgbClr val="000000"/>
                  </a:gs>
                </a:gsLst>
                <a:lin ang="5400000" scaled="1"/>
              </a:gradFill>
              <a:latin typeface="Segoe UI"/>
            </a:endParaRPr>
          </a:p>
        </p:txBody>
      </p:sp>
      <p:sp>
        <p:nvSpPr>
          <p:cNvPr id="74" name="Rectangle 73"/>
          <p:cNvSpPr/>
          <p:nvPr/>
        </p:nvSpPr>
        <p:spPr bwMode="auto">
          <a:xfrm>
            <a:off x="3999866" y="3522293"/>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97" name="TextBox 96"/>
          <p:cNvSpPr txBox="1"/>
          <p:nvPr/>
        </p:nvSpPr>
        <p:spPr>
          <a:xfrm>
            <a:off x="5078507" y="3761499"/>
            <a:ext cx="1172806" cy="510813"/>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solidFill>
                  <a:srgbClr val="FFFFFF"/>
                </a:solidFill>
                <a:latin typeface="Segoe UI Light"/>
              </a:rPr>
              <a:t>Functions</a:t>
            </a:r>
          </a:p>
        </p:txBody>
      </p:sp>
      <p:pic>
        <p:nvPicPr>
          <p:cNvPr id="98" name="Picture 6"/>
          <p:cNvPicPr>
            <a:picLocks noChangeAspect="1"/>
          </p:cNvPicPr>
          <p:nvPr/>
        </p:nvPicPr>
        <p:blipFill>
          <a:blip r:embed="rId6">
            <a:biLevel thresh="25000"/>
          </a:blip>
          <a:stretch>
            <a:fillRect/>
          </a:stretch>
        </p:blipFill>
        <p:spPr>
          <a:xfrm>
            <a:off x="4199448" y="3673076"/>
            <a:ext cx="902226" cy="796186"/>
          </a:xfrm>
          <a:prstGeom prst="rect">
            <a:avLst/>
          </a:prstGeom>
        </p:spPr>
      </p:pic>
      <p:sp>
        <p:nvSpPr>
          <p:cNvPr id="72" name="TextBox 71"/>
          <p:cNvSpPr txBox="1"/>
          <p:nvPr/>
        </p:nvSpPr>
        <p:spPr>
          <a:xfrm>
            <a:off x="6436572" y="297242"/>
            <a:ext cx="5270231" cy="157977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4" b="0" dirty="0">
              <a:solidFill>
                <a:srgbClr val="FFFFFF"/>
              </a:solidFill>
              <a:latin typeface="Segoe UI Light"/>
              <a:ea typeface="+mn-ea"/>
            </a:endParaRPr>
          </a:p>
          <a:p>
            <a:pPr defTabSz="878053">
              <a:tabLst>
                <a:tab pos="860755" algn="l"/>
              </a:tabLst>
              <a:defRPr/>
            </a:pPr>
            <a:endParaRPr lang="en-US" sz="2262" b="0" dirty="0"/>
          </a:p>
        </p:txBody>
      </p:sp>
      <p:sp>
        <p:nvSpPr>
          <p:cNvPr id="68" name="Rectangle 67"/>
          <p:cNvSpPr/>
          <p:nvPr/>
        </p:nvSpPr>
        <p:spPr bwMode="auto">
          <a:xfrm>
            <a:off x="6333860" y="193641"/>
            <a:ext cx="5610112" cy="6434473"/>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69" name="TextBox 68"/>
          <p:cNvSpPr txBox="1"/>
          <p:nvPr/>
        </p:nvSpPr>
        <p:spPr>
          <a:xfrm>
            <a:off x="6412835" y="3502639"/>
            <a:ext cx="5454496" cy="1586642"/>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p:txBody>
      </p:sp>
      <p:sp>
        <p:nvSpPr>
          <p:cNvPr id="70" name="TextBox 69"/>
          <p:cNvSpPr txBox="1"/>
          <p:nvPr/>
        </p:nvSpPr>
        <p:spPr>
          <a:xfrm>
            <a:off x="6416016" y="1925657"/>
            <a:ext cx="5270231" cy="1586827"/>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TextBox 79"/>
          <p:cNvSpPr txBox="1"/>
          <p:nvPr/>
        </p:nvSpPr>
        <p:spPr>
          <a:xfrm>
            <a:off x="6480104" y="5211666"/>
            <a:ext cx="5270231" cy="1305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7" b="0" dirty="0"/>
          </a:p>
        </p:txBody>
      </p:sp>
      <p:sp>
        <p:nvSpPr>
          <p:cNvPr id="83" name="TextBox 82"/>
          <p:cNvSpPr txBox="1"/>
          <p:nvPr/>
        </p:nvSpPr>
        <p:spPr>
          <a:xfrm>
            <a:off x="6567816" y="1924431"/>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Authentication / Access Control</a:t>
            </a:r>
          </a:p>
        </p:txBody>
      </p:sp>
      <p:sp>
        <p:nvSpPr>
          <p:cNvPr id="84" name="TextBox 83"/>
          <p:cNvSpPr txBox="1"/>
          <p:nvPr/>
        </p:nvSpPr>
        <p:spPr>
          <a:xfrm>
            <a:off x="6586996" y="3656447"/>
            <a:ext cx="5068851"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Consumption</a:t>
            </a:r>
          </a:p>
        </p:txBody>
      </p:sp>
      <p:sp>
        <p:nvSpPr>
          <p:cNvPr id="85" name="TextBox 84"/>
          <p:cNvSpPr txBox="1"/>
          <p:nvPr/>
        </p:nvSpPr>
        <p:spPr>
          <a:xfrm>
            <a:off x="6549227" y="5221506"/>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Integration with API Management</a:t>
            </a:r>
          </a:p>
        </p:txBody>
      </p:sp>
      <p:sp>
        <p:nvSpPr>
          <p:cNvPr id="86" name="TextBox 85"/>
          <p:cNvSpPr txBox="1"/>
          <p:nvPr/>
        </p:nvSpPr>
        <p:spPr>
          <a:xfrm>
            <a:off x="6567816" y="356660"/>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fundamentals</a:t>
            </a:r>
          </a:p>
        </p:txBody>
      </p:sp>
      <p:sp>
        <p:nvSpPr>
          <p:cNvPr id="106" name="TextBox 105"/>
          <p:cNvSpPr txBox="1"/>
          <p:nvPr/>
        </p:nvSpPr>
        <p:spPr>
          <a:xfrm>
            <a:off x="6912833" y="3022361"/>
            <a:ext cx="965986"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EasyAuth</a:t>
            </a:r>
          </a:p>
        </p:txBody>
      </p:sp>
      <p:sp>
        <p:nvSpPr>
          <p:cNvPr id="146" name="TextBox 145"/>
          <p:cNvSpPr txBox="1"/>
          <p:nvPr/>
        </p:nvSpPr>
        <p:spPr>
          <a:xfrm>
            <a:off x="6932223" y="1391305"/>
            <a:ext cx="965986"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Swagger </a:t>
            </a:r>
          </a:p>
          <a:p>
            <a:pPr defTabSz="913489">
              <a:defRPr/>
            </a:pPr>
            <a:r>
              <a:rPr lang="en-US" sz="980" dirty="0">
                <a:latin typeface="Segoe UI"/>
              </a:rPr>
              <a:t>API Metadata</a:t>
            </a:r>
          </a:p>
        </p:txBody>
      </p:sp>
      <p:sp>
        <p:nvSpPr>
          <p:cNvPr id="147" name="TextBox 146"/>
          <p:cNvSpPr txBox="1"/>
          <p:nvPr/>
        </p:nvSpPr>
        <p:spPr>
          <a:xfrm>
            <a:off x="8206575" y="1529245"/>
            <a:ext cx="1209992"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CORS enablement</a:t>
            </a:r>
          </a:p>
        </p:txBody>
      </p:sp>
      <p:sp>
        <p:nvSpPr>
          <p:cNvPr id="148" name="Freeform 13"/>
          <p:cNvSpPr>
            <a:spLocks noEditPoints="1"/>
          </p:cNvSpPr>
          <p:nvPr/>
        </p:nvSpPr>
        <p:spPr bwMode="auto">
          <a:xfrm>
            <a:off x="8426141" y="885806"/>
            <a:ext cx="770858" cy="564571"/>
          </a:xfrm>
          <a:custGeom>
            <a:avLst/>
            <a:gdLst>
              <a:gd name="T0" fmla="*/ 113 w 284"/>
              <a:gd name="T1" fmla="*/ 57 h 208"/>
              <a:gd name="T2" fmla="*/ 0 w 284"/>
              <a:gd name="T3" fmla="*/ 57 h 208"/>
              <a:gd name="T4" fmla="*/ 0 w 284"/>
              <a:gd name="T5" fmla="*/ 208 h 208"/>
              <a:gd name="T6" fmla="*/ 113 w 284"/>
              <a:gd name="T7" fmla="*/ 208 h 208"/>
              <a:gd name="T8" fmla="*/ 113 w 284"/>
              <a:gd name="T9" fmla="*/ 57 h 208"/>
              <a:gd name="T10" fmla="*/ 95 w 284"/>
              <a:gd name="T11" fmla="*/ 189 h 208"/>
              <a:gd name="T12" fmla="*/ 19 w 284"/>
              <a:gd name="T13" fmla="*/ 189 h 208"/>
              <a:gd name="T14" fmla="*/ 19 w 284"/>
              <a:gd name="T15" fmla="*/ 76 h 208"/>
              <a:gd name="T16" fmla="*/ 95 w 284"/>
              <a:gd name="T17" fmla="*/ 76 h 208"/>
              <a:gd name="T18" fmla="*/ 95 w 284"/>
              <a:gd name="T19" fmla="*/ 189 h 208"/>
              <a:gd name="T20" fmla="*/ 19 w 284"/>
              <a:gd name="T21" fmla="*/ 38 h 208"/>
              <a:gd name="T22" fmla="*/ 0 w 284"/>
              <a:gd name="T23" fmla="*/ 38 h 208"/>
              <a:gd name="T24" fmla="*/ 0 w 284"/>
              <a:gd name="T25" fmla="*/ 19 h 208"/>
              <a:gd name="T26" fmla="*/ 0 w 284"/>
              <a:gd name="T27" fmla="*/ 10 h 208"/>
              <a:gd name="T28" fmla="*/ 0 w 284"/>
              <a:gd name="T29" fmla="*/ 0 h 208"/>
              <a:gd name="T30" fmla="*/ 284 w 284"/>
              <a:gd name="T31" fmla="*/ 0 h 208"/>
              <a:gd name="T32" fmla="*/ 284 w 284"/>
              <a:gd name="T33" fmla="*/ 10 h 208"/>
              <a:gd name="T34" fmla="*/ 284 w 284"/>
              <a:gd name="T35" fmla="*/ 19 h 208"/>
              <a:gd name="T36" fmla="*/ 284 w 284"/>
              <a:gd name="T37" fmla="*/ 170 h 208"/>
              <a:gd name="T38" fmla="*/ 274 w 284"/>
              <a:gd name="T39" fmla="*/ 170 h 208"/>
              <a:gd name="T40" fmla="*/ 265 w 284"/>
              <a:gd name="T41" fmla="*/ 170 h 208"/>
              <a:gd name="T42" fmla="*/ 151 w 284"/>
              <a:gd name="T43" fmla="*/ 170 h 208"/>
              <a:gd name="T44" fmla="*/ 151 w 284"/>
              <a:gd name="T45" fmla="*/ 189 h 208"/>
              <a:gd name="T46" fmla="*/ 189 w 284"/>
              <a:gd name="T47" fmla="*/ 189 h 208"/>
              <a:gd name="T48" fmla="*/ 189 w 284"/>
              <a:gd name="T49" fmla="*/ 208 h 208"/>
              <a:gd name="T50" fmla="*/ 132 w 284"/>
              <a:gd name="T51" fmla="*/ 208 h 208"/>
              <a:gd name="T52" fmla="*/ 132 w 284"/>
              <a:gd name="T53" fmla="*/ 189 h 208"/>
              <a:gd name="T54" fmla="*/ 132 w 284"/>
              <a:gd name="T55" fmla="*/ 170 h 208"/>
              <a:gd name="T56" fmla="*/ 132 w 284"/>
              <a:gd name="T57" fmla="*/ 152 h 208"/>
              <a:gd name="T58" fmla="*/ 265 w 284"/>
              <a:gd name="T59" fmla="*/ 152 h 208"/>
              <a:gd name="T60" fmla="*/ 265 w 284"/>
              <a:gd name="T61" fmla="*/ 19 h 208"/>
              <a:gd name="T62" fmla="*/ 19 w 284"/>
              <a:gd name="T63" fmla="*/ 19 h 208"/>
              <a:gd name="T64" fmla="*/ 19 w 284"/>
              <a:gd name="T65" fmla="*/ 3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4" h="208">
                <a:moveTo>
                  <a:pt x="113" y="57"/>
                </a:moveTo>
                <a:lnTo>
                  <a:pt x="0" y="57"/>
                </a:lnTo>
                <a:lnTo>
                  <a:pt x="0" y="208"/>
                </a:lnTo>
                <a:lnTo>
                  <a:pt x="113" y="208"/>
                </a:lnTo>
                <a:lnTo>
                  <a:pt x="113" y="57"/>
                </a:lnTo>
                <a:close/>
                <a:moveTo>
                  <a:pt x="95" y="189"/>
                </a:moveTo>
                <a:lnTo>
                  <a:pt x="19" y="189"/>
                </a:lnTo>
                <a:lnTo>
                  <a:pt x="19" y="76"/>
                </a:lnTo>
                <a:lnTo>
                  <a:pt x="95" y="76"/>
                </a:lnTo>
                <a:lnTo>
                  <a:pt x="95" y="189"/>
                </a:lnTo>
                <a:close/>
                <a:moveTo>
                  <a:pt x="19" y="38"/>
                </a:moveTo>
                <a:lnTo>
                  <a:pt x="0" y="38"/>
                </a:lnTo>
                <a:lnTo>
                  <a:pt x="0" y="19"/>
                </a:lnTo>
                <a:lnTo>
                  <a:pt x="0" y="10"/>
                </a:lnTo>
                <a:lnTo>
                  <a:pt x="0" y="0"/>
                </a:lnTo>
                <a:lnTo>
                  <a:pt x="284" y="0"/>
                </a:lnTo>
                <a:lnTo>
                  <a:pt x="284" y="10"/>
                </a:lnTo>
                <a:lnTo>
                  <a:pt x="284" y="19"/>
                </a:lnTo>
                <a:lnTo>
                  <a:pt x="284" y="170"/>
                </a:lnTo>
                <a:lnTo>
                  <a:pt x="274" y="170"/>
                </a:lnTo>
                <a:lnTo>
                  <a:pt x="265" y="170"/>
                </a:lnTo>
                <a:lnTo>
                  <a:pt x="151" y="170"/>
                </a:lnTo>
                <a:lnTo>
                  <a:pt x="151" y="189"/>
                </a:lnTo>
                <a:lnTo>
                  <a:pt x="189" y="189"/>
                </a:lnTo>
                <a:lnTo>
                  <a:pt x="189" y="208"/>
                </a:lnTo>
                <a:lnTo>
                  <a:pt x="132" y="208"/>
                </a:lnTo>
                <a:lnTo>
                  <a:pt x="132" y="189"/>
                </a:lnTo>
                <a:lnTo>
                  <a:pt x="132" y="170"/>
                </a:lnTo>
                <a:lnTo>
                  <a:pt x="132" y="152"/>
                </a:lnTo>
                <a:lnTo>
                  <a:pt x="265" y="152"/>
                </a:lnTo>
                <a:lnTo>
                  <a:pt x="265" y="19"/>
                </a:lnTo>
                <a:lnTo>
                  <a:pt x="19" y="19"/>
                </a:lnTo>
                <a:lnTo>
                  <a:pt x="19" y="38"/>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latin typeface="Segoe UI"/>
            </a:endParaRPr>
          </a:p>
        </p:txBody>
      </p:sp>
      <p:sp>
        <p:nvSpPr>
          <p:cNvPr id="14" name="Freeform 5"/>
          <p:cNvSpPr>
            <a:spLocks noChangeAspect="1" noEditPoints="1"/>
          </p:cNvSpPr>
          <p:nvPr/>
        </p:nvSpPr>
        <p:spPr bwMode="auto">
          <a:xfrm>
            <a:off x="7000811" y="925910"/>
            <a:ext cx="786485" cy="448149"/>
          </a:xfrm>
          <a:custGeom>
            <a:avLst/>
            <a:gdLst>
              <a:gd name="T0" fmla="*/ 115 w 136"/>
              <a:gd name="T1" fmla="*/ 10 h 76"/>
              <a:gd name="T2" fmla="*/ 34 w 136"/>
              <a:gd name="T3" fmla="*/ 0 h 76"/>
              <a:gd name="T4" fmla="*/ 19 w 136"/>
              <a:gd name="T5" fmla="*/ 45 h 76"/>
              <a:gd name="T6" fmla="*/ 8 w 136"/>
              <a:gd name="T7" fmla="*/ 76 h 76"/>
              <a:gd name="T8" fmla="*/ 59 w 136"/>
              <a:gd name="T9" fmla="*/ 76 h 76"/>
              <a:gd name="T10" fmla="*/ 67 w 136"/>
              <a:gd name="T11" fmla="*/ 76 h 76"/>
              <a:gd name="T12" fmla="*/ 92 w 136"/>
              <a:gd name="T13" fmla="*/ 68 h 76"/>
              <a:gd name="T14" fmla="*/ 83 w 136"/>
              <a:gd name="T15" fmla="*/ 61 h 76"/>
              <a:gd name="T16" fmla="*/ 100 w 136"/>
              <a:gd name="T17" fmla="*/ 76 h 76"/>
              <a:gd name="T18" fmla="*/ 136 w 136"/>
              <a:gd name="T19" fmla="*/ 18 h 76"/>
              <a:gd name="T20" fmla="*/ 128 w 136"/>
              <a:gd name="T21" fmla="*/ 26 h 76"/>
              <a:gd name="T22" fmla="*/ 115 w 136"/>
              <a:gd name="T23" fmla="*/ 34 h 76"/>
              <a:gd name="T24" fmla="*/ 128 w 136"/>
              <a:gd name="T25" fmla="*/ 26 h 76"/>
              <a:gd name="T26" fmla="*/ 128 w 136"/>
              <a:gd name="T27" fmla="*/ 47 h 76"/>
              <a:gd name="T28" fmla="*/ 115 w 136"/>
              <a:gd name="T29" fmla="*/ 42 h 76"/>
              <a:gd name="T30" fmla="*/ 17 w 136"/>
              <a:gd name="T31" fmla="*/ 25 h 76"/>
              <a:gd name="T32" fmla="*/ 51 w 136"/>
              <a:gd name="T33" fmla="*/ 25 h 76"/>
              <a:gd name="T34" fmla="*/ 17 w 136"/>
              <a:gd name="T35" fmla="*/ 25 h 76"/>
              <a:gd name="T36" fmla="*/ 59 w 136"/>
              <a:gd name="T37" fmla="*/ 25 h 76"/>
              <a:gd name="T38" fmla="*/ 107 w 136"/>
              <a:gd name="T39" fmla="*/ 18 h 76"/>
              <a:gd name="T40" fmla="*/ 59 w 136"/>
              <a:gd name="T41" fmla="*/ 53 h 76"/>
              <a:gd name="T42" fmla="*/ 75 w 136"/>
              <a:gd name="T43" fmla="*/ 68 h 76"/>
              <a:gd name="T44" fmla="*/ 64 w 136"/>
              <a:gd name="T45" fmla="*/ 61 h 76"/>
              <a:gd name="T46" fmla="*/ 75 w 136"/>
              <a:gd name="T47" fmla="*/ 68 h 76"/>
              <a:gd name="T48" fmla="*/ 108 w 136"/>
              <a:gd name="T49" fmla="*/ 61 h 76"/>
              <a:gd name="T50" fmla="*/ 115 w 136"/>
              <a:gd name="T51" fmla="*/ 55 h 76"/>
              <a:gd name="T52" fmla="*/ 128 w 136"/>
              <a:gd name="T53" fmla="*/ 68 h 76"/>
              <a:gd name="T54" fmla="*/ 74 w 136"/>
              <a:gd name="T55" fmla="*/ 45 h 76"/>
              <a:gd name="T56" fmla="*/ 69 w 136"/>
              <a:gd name="T57" fmla="*/ 26 h 76"/>
              <a:gd name="T58" fmla="*/ 74 w 136"/>
              <a:gd name="T59" fmla="*/ 45 h 76"/>
              <a:gd name="T60" fmla="*/ 83 w 136"/>
              <a:gd name="T61" fmla="*/ 42 h 76"/>
              <a:gd name="T62" fmla="*/ 82 w 136"/>
              <a:gd name="T63" fmla="*/ 27 h 76"/>
              <a:gd name="T64" fmla="*/ 98 w 136"/>
              <a:gd name="T65" fmla="*/ 35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6" h="76">
                <a:moveTo>
                  <a:pt x="115" y="18"/>
                </a:moveTo>
                <a:cubicBezTo>
                  <a:pt x="115" y="10"/>
                  <a:pt x="115" y="10"/>
                  <a:pt x="115" y="10"/>
                </a:cubicBezTo>
                <a:cubicBezTo>
                  <a:pt x="54" y="10"/>
                  <a:pt x="54" y="10"/>
                  <a:pt x="54" y="10"/>
                </a:cubicBezTo>
                <a:cubicBezTo>
                  <a:pt x="49" y="4"/>
                  <a:pt x="42" y="0"/>
                  <a:pt x="34" y="0"/>
                </a:cubicBezTo>
                <a:cubicBezTo>
                  <a:pt x="20" y="0"/>
                  <a:pt x="9" y="11"/>
                  <a:pt x="9" y="25"/>
                </a:cubicBezTo>
                <a:cubicBezTo>
                  <a:pt x="9" y="33"/>
                  <a:pt x="13" y="41"/>
                  <a:pt x="19" y="45"/>
                </a:cubicBezTo>
                <a:cubicBezTo>
                  <a:pt x="8" y="51"/>
                  <a:pt x="0" y="62"/>
                  <a:pt x="0" y="76"/>
                </a:cubicBezTo>
                <a:cubicBezTo>
                  <a:pt x="8" y="76"/>
                  <a:pt x="8" y="76"/>
                  <a:pt x="8" y="76"/>
                </a:cubicBezTo>
                <a:cubicBezTo>
                  <a:pt x="8" y="62"/>
                  <a:pt x="20" y="50"/>
                  <a:pt x="34" y="50"/>
                </a:cubicBezTo>
                <a:cubicBezTo>
                  <a:pt x="48" y="50"/>
                  <a:pt x="59" y="62"/>
                  <a:pt x="59" y="76"/>
                </a:cubicBezTo>
                <a:cubicBezTo>
                  <a:pt x="67" y="76"/>
                  <a:pt x="67" y="76"/>
                  <a:pt x="67" y="76"/>
                </a:cubicBezTo>
                <a:cubicBezTo>
                  <a:pt x="67" y="76"/>
                  <a:pt x="67" y="76"/>
                  <a:pt x="67" y="76"/>
                </a:cubicBezTo>
                <a:cubicBezTo>
                  <a:pt x="92" y="76"/>
                  <a:pt x="92" y="76"/>
                  <a:pt x="92" y="76"/>
                </a:cubicBezTo>
                <a:cubicBezTo>
                  <a:pt x="92" y="68"/>
                  <a:pt x="92" y="68"/>
                  <a:pt x="92" y="68"/>
                </a:cubicBezTo>
                <a:cubicBezTo>
                  <a:pt x="83" y="68"/>
                  <a:pt x="83" y="68"/>
                  <a:pt x="83" y="68"/>
                </a:cubicBezTo>
                <a:cubicBezTo>
                  <a:pt x="83" y="61"/>
                  <a:pt x="83" y="61"/>
                  <a:pt x="83" y="61"/>
                </a:cubicBezTo>
                <a:cubicBezTo>
                  <a:pt x="100" y="61"/>
                  <a:pt x="100" y="61"/>
                  <a:pt x="100" y="61"/>
                </a:cubicBezTo>
                <a:cubicBezTo>
                  <a:pt x="100" y="76"/>
                  <a:pt x="100" y="76"/>
                  <a:pt x="100" y="76"/>
                </a:cubicBezTo>
                <a:cubicBezTo>
                  <a:pt x="136" y="76"/>
                  <a:pt x="136" y="76"/>
                  <a:pt x="136" y="76"/>
                </a:cubicBezTo>
                <a:cubicBezTo>
                  <a:pt x="136" y="18"/>
                  <a:pt x="136" y="18"/>
                  <a:pt x="136" y="18"/>
                </a:cubicBezTo>
                <a:lnTo>
                  <a:pt x="115" y="18"/>
                </a:lnTo>
                <a:close/>
                <a:moveTo>
                  <a:pt x="128" y="26"/>
                </a:moveTo>
                <a:cubicBezTo>
                  <a:pt x="128" y="34"/>
                  <a:pt x="128" y="34"/>
                  <a:pt x="128" y="34"/>
                </a:cubicBezTo>
                <a:cubicBezTo>
                  <a:pt x="115" y="34"/>
                  <a:pt x="115" y="34"/>
                  <a:pt x="115" y="34"/>
                </a:cubicBezTo>
                <a:cubicBezTo>
                  <a:pt x="115" y="26"/>
                  <a:pt x="115" y="26"/>
                  <a:pt x="115" y="26"/>
                </a:cubicBezTo>
                <a:lnTo>
                  <a:pt x="128" y="26"/>
                </a:lnTo>
                <a:close/>
                <a:moveTo>
                  <a:pt x="128" y="42"/>
                </a:moveTo>
                <a:cubicBezTo>
                  <a:pt x="128" y="47"/>
                  <a:pt x="128" y="47"/>
                  <a:pt x="128" y="47"/>
                </a:cubicBezTo>
                <a:cubicBezTo>
                  <a:pt x="115" y="47"/>
                  <a:pt x="115" y="47"/>
                  <a:pt x="115" y="47"/>
                </a:cubicBezTo>
                <a:cubicBezTo>
                  <a:pt x="115" y="42"/>
                  <a:pt x="115" y="42"/>
                  <a:pt x="115" y="42"/>
                </a:cubicBezTo>
                <a:lnTo>
                  <a:pt x="128" y="42"/>
                </a:lnTo>
                <a:close/>
                <a:moveTo>
                  <a:pt x="17" y="25"/>
                </a:moveTo>
                <a:cubicBezTo>
                  <a:pt x="17" y="16"/>
                  <a:pt x="24" y="8"/>
                  <a:pt x="34" y="8"/>
                </a:cubicBezTo>
                <a:cubicBezTo>
                  <a:pt x="43" y="8"/>
                  <a:pt x="51" y="16"/>
                  <a:pt x="51" y="25"/>
                </a:cubicBezTo>
                <a:cubicBezTo>
                  <a:pt x="51" y="34"/>
                  <a:pt x="43" y="42"/>
                  <a:pt x="34" y="42"/>
                </a:cubicBezTo>
                <a:cubicBezTo>
                  <a:pt x="24" y="42"/>
                  <a:pt x="17" y="34"/>
                  <a:pt x="17" y="25"/>
                </a:cubicBezTo>
                <a:close/>
                <a:moveTo>
                  <a:pt x="48" y="45"/>
                </a:moveTo>
                <a:cubicBezTo>
                  <a:pt x="55" y="41"/>
                  <a:pt x="59" y="33"/>
                  <a:pt x="59" y="25"/>
                </a:cubicBezTo>
                <a:cubicBezTo>
                  <a:pt x="59" y="23"/>
                  <a:pt x="58" y="21"/>
                  <a:pt x="58" y="18"/>
                </a:cubicBezTo>
                <a:cubicBezTo>
                  <a:pt x="107" y="18"/>
                  <a:pt x="107" y="18"/>
                  <a:pt x="107" y="18"/>
                </a:cubicBezTo>
                <a:cubicBezTo>
                  <a:pt x="107" y="53"/>
                  <a:pt x="107" y="53"/>
                  <a:pt x="107" y="53"/>
                </a:cubicBezTo>
                <a:cubicBezTo>
                  <a:pt x="59" y="53"/>
                  <a:pt x="59" y="53"/>
                  <a:pt x="59" y="53"/>
                </a:cubicBezTo>
                <a:cubicBezTo>
                  <a:pt x="56" y="50"/>
                  <a:pt x="52" y="47"/>
                  <a:pt x="48" y="45"/>
                </a:cubicBezTo>
                <a:close/>
                <a:moveTo>
                  <a:pt x="75" y="68"/>
                </a:moveTo>
                <a:cubicBezTo>
                  <a:pt x="66" y="68"/>
                  <a:pt x="66" y="68"/>
                  <a:pt x="66" y="68"/>
                </a:cubicBezTo>
                <a:cubicBezTo>
                  <a:pt x="66" y="65"/>
                  <a:pt x="65" y="63"/>
                  <a:pt x="64" y="61"/>
                </a:cubicBezTo>
                <a:cubicBezTo>
                  <a:pt x="75" y="61"/>
                  <a:pt x="75" y="61"/>
                  <a:pt x="75" y="61"/>
                </a:cubicBezTo>
                <a:lnTo>
                  <a:pt x="75" y="68"/>
                </a:lnTo>
                <a:close/>
                <a:moveTo>
                  <a:pt x="108" y="68"/>
                </a:moveTo>
                <a:cubicBezTo>
                  <a:pt x="108" y="61"/>
                  <a:pt x="108" y="61"/>
                  <a:pt x="108" y="61"/>
                </a:cubicBezTo>
                <a:cubicBezTo>
                  <a:pt x="115" y="61"/>
                  <a:pt x="115" y="61"/>
                  <a:pt x="115" y="61"/>
                </a:cubicBezTo>
                <a:cubicBezTo>
                  <a:pt x="115" y="55"/>
                  <a:pt x="115" y="55"/>
                  <a:pt x="115" y="55"/>
                </a:cubicBezTo>
                <a:cubicBezTo>
                  <a:pt x="128" y="55"/>
                  <a:pt x="128" y="55"/>
                  <a:pt x="128" y="55"/>
                </a:cubicBezTo>
                <a:cubicBezTo>
                  <a:pt x="128" y="68"/>
                  <a:pt x="128" y="68"/>
                  <a:pt x="128" y="68"/>
                </a:cubicBezTo>
                <a:lnTo>
                  <a:pt x="108" y="68"/>
                </a:lnTo>
                <a:close/>
                <a:moveTo>
                  <a:pt x="74" y="45"/>
                </a:moveTo>
                <a:cubicBezTo>
                  <a:pt x="64" y="29"/>
                  <a:pt x="64" y="29"/>
                  <a:pt x="64" y="29"/>
                </a:cubicBezTo>
                <a:cubicBezTo>
                  <a:pt x="69" y="26"/>
                  <a:pt x="69" y="26"/>
                  <a:pt x="69" y="26"/>
                </a:cubicBezTo>
                <a:cubicBezTo>
                  <a:pt x="79" y="42"/>
                  <a:pt x="79" y="42"/>
                  <a:pt x="79" y="42"/>
                </a:cubicBezTo>
                <a:lnTo>
                  <a:pt x="74" y="45"/>
                </a:lnTo>
                <a:close/>
                <a:moveTo>
                  <a:pt x="87" y="46"/>
                </a:moveTo>
                <a:cubicBezTo>
                  <a:pt x="83" y="42"/>
                  <a:pt x="83" y="42"/>
                  <a:pt x="83" y="42"/>
                </a:cubicBezTo>
                <a:cubicBezTo>
                  <a:pt x="90" y="35"/>
                  <a:pt x="90" y="35"/>
                  <a:pt x="90" y="35"/>
                </a:cubicBezTo>
                <a:cubicBezTo>
                  <a:pt x="82" y="27"/>
                  <a:pt x="82" y="27"/>
                  <a:pt x="82" y="27"/>
                </a:cubicBezTo>
                <a:cubicBezTo>
                  <a:pt x="87" y="23"/>
                  <a:pt x="87" y="23"/>
                  <a:pt x="87" y="23"/>
                </a:cubicBezTo>
                <a:cubicBezTo>
                  <a:pt x="98" y="35"/>
                  <a:pt x="98" y="35"/>
                  <a:pt x="98" y="35"/>
                </a:cubicBezTo>
                <a:lnTo>
                  <a:pt x="87" y="46"/>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latin typeface="Segoe UI"/>
            </a:endParaRPr>
          </a:p>
        </p:txBody>
      </p:sp>
      <p:sp>
        <p:nvSpPr>
          <p:cNvPr id="21" name="Freeform 9"/>
          <p:cNvSpPr>
            <a:spLocks noChangeAspect="1" noEditPoints="1"/>
          </p:cNvSpPr>
          <p:nvPr/>
        </p:nvSpPr>
        <p:spPr bwMode="auto">
          <a:xfrm>
            <a:off x="7001455" y="2492514"/>
            <a:ext cx="788742" cy="465645"/>
          </a:xfrm>
          <a:custGeom>
            <a:avLst/>
            <a:gdLst>
              <a:gd name="T0" fmla="*/ 12 w 128"/>
              <a:gd name="T1" fmla="*/ 74 h 74"/>
              <a:gd name="T2" fmla="*/ 0 w 128"/>
              <a:gd name="T3" fmla="*/ 12 h 74"/>
              <a:gd name="T4" fmla="*/ 116 w 128"/>
              <a:gd name="T5" fmla="*/ 0 h 74"/>
              <a:gd name="T6" fmla="*/ 128 w 128"/>
              <a:gd name="T7" fmla="*/ 62 h 74"/>
              <a:gd name="T8" fmla="*/ 12 w 128"/>
              <a:gd name="T9" fmla="*/ 8 h 74"/>
              <a:gd name="T10" fmla="*/ 8 w 128"/>
              <a:gd name="T11" fmla="*/ 62 h 74"/>
              <a:gd name="T12" fmla="*/ 116 w 128"/>
              <a:gd name="T13" fmla="*/ 66 h 74"/>
              <a:gd name="T14" fmla="*/ 120 w 128"/>
              <a:gd name="T15" fmla="*/ 12 h 74"/>
              <a:gd name="T16" fmla="*/ 12 w 128"/>
              <a:gd name="T17" fmla="*/ 8 h 74"/>
              <a:gd name="T18" fmla="*/ 40 w 128"/>
              <a:gd name="T19" fmla="*/ 31 h 74"/>
              <a:gd name="T20" fmla="*/ 21 w 128"/>
              <a:gd name="T21" fmla="*/ 31 h 74"/>
              <a:gd name="T22" fmla="*/ 19 w 128"/>
              <a:gd name="T23" fmla="*/ 44 h 74"/>
              <a:gd name="T24" fmla="*/ 27 w 128"/>
              <a:gd name="T25" fmla="*/ 51 h 74"/>
              <a:gd name="T26" fmla="*/ 29 w 128"/>
              <a:gd name="T27" fmla="*/ 41 h 74"/>
              <a:gd name="T28" fmla="*/ 34 w 128"/>
              <a:gd name="T29" fmla="*/ 43 h 74"/>
              <a:gd name="T30" fmla="*/ 42 w 128"/>
              <a:gd name="T31" fmla="*/ 51 h 74"/>
              <a:gd name="T32" fmla="*/ 39 w 128"/>
              <a:gd name="T33" fmla="*/ 36 h 74"/>
              <a:gd name="T34" fmla="*/ 32 w 128"/>
              <a:gd name="T35" fmla="*/ 31 h 74"/>
              <a:gd name="T36" fmla="*/ 30 w 128"/>
              <a:gd name="T37" fmla="*/ 33 h 74"/>
              <a:gd name="T38" fmla="*/ 30 w 128"/>
              <a:gd name="T39" fmla="*/ 30 h 74"/>
              <a:gd name="T40" fmla="*/ 57 w 128"/>
              <a:gd name="T41" fmla="*/ 15 h 74"/>
              <a:gd name="T42" fmla="*/ 109 w 128"/>
              <a:gd name="T43" fmla="*/ 23 h 74"/>
              <a:gd name="T44" fmla="*/ 109 w 128"/>
              <a:gd name="T45" fmla="*/ 26 h 74"/>
              <a:gd name="T46" fmla="*/ 57 w 128"/>
              <a:gd name="T47" fmla="*/ 34 h 74"/>
              <a:gd name="T48" fmla="*/ 109 w 128"/>
              <a:gd name="T49" fmla="*/ 26 h 74"/>
              <a:gd name="T50" fmla="*/ 75 w 128"/>
              <a:gd name="T51" fmla="*/ 37 h 74"/>
              <a:gd name="T52" fmla="*/ 109 w 128"/>
              <a:gd name="T53" fmla="*/ 45 h 74"/>
              <a:gd name="T54" fmla="*/ 109 w 128"/>
              <a:gd name="T55" fmla="*/ 50 h 74"/>
              <a:gd name="T56" fmla="*/ 75 w 128"/>
              <a:gd name="T57" fmla="*/ 58 h 74"/>
              <a:gd name="T58" fmla="*/ 109 w 128"/>
              <a:gd name="T59" fmla="*/ 50 h 74"/>
              <a:gd name="T60" fmla="*/ 9 w 128"/>
              <a:gd name="T61" fmla="*/ 62 h 74"/>
              <a:gd name="T62" fmla="*/ 52 w 128"/>
              <a:gd name="T63" fmla="*/ 11 h 74"/>
              <a:gd name="T64" fmla="*/ 17 w 128"/>
              <a:gd name="T65" fmla="*/ 54 h 74"/>
              <a:gd name="T66" fmla="*/ 44 w 128"/>
              <a:gd name="T67" fmla="*/ 19 h 74"/>
              <a:gd name="T68" fmla="*/ 17 w 128"/>
              <a:gd name="T69" fmla="*/ 5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74">
                <a:moveTo>
                  <a:pt x="116" y="74"/>
                </a:moveTo>
                <a:cubicBezTo>
                  <a:pt x="12" y="74"/>
                  <a:pt x="12" y="74"/>
                  <a:pt x="12" y="74"/>
                </a:cubicBezTo>
                <a:cubicBezTo>
                  <a:pt x="5" y="74"/>
                  <a:pt x="0" y="69"/>
                  <a:pt x="0" y="62"/>
                </a:cubicBezTo>
                <a:cubicBezTo>
                  <a:pt x="0" y="12"/>
                  <a:pt x="0" y="12"/>
                  <a:pt x="0" y="12"/>
                </a:cubicBezTo>
                <a:cubicBezTo>
                  <a:pt x="0" y="5"/>
                  <a:pt x="5" y="0"/>
                  <a:pt x="12" y="0"/>
                </a:cubicBezTo>
                <a:cubicBezTo>
                  <a:pt x="116" y="0"/>
                  <a:pt x="116" y="0"/>
                  <a:pt x="116" y="0"/>
                </a:cubicBezTo>
                <a:cubicBezTo>
                  <a:pt x="122" y="0"/>
                  <a:pt x="128" y="5"/>
                  <a:pt x="128" y="12"/>
                </a:cubicBezTo>
                <a:cubicBezTo>
                  <a:pt x="128" y="62"/>
                  <a:pt x="128" y="62"/>
                  <a:pt x="128" y="62"/>
                </a:cubicBezTo>
                <a:cubicBezTo>
                  <a:pt x="128" y="69"/>
                  <a:pt x="122" y="74"/>
                  <a:pt x="116" y="74"/>
                </a:cubicBezTo>
                <a:close/>
                <a:moveTo>
                  <a:pt x="12" y="8"/>
                </a:moveTo>
                <a:cubicBezTo>
                  <a:pt x="9" y="8"/>
                  <a:pt x="8" y="10"/>
                  <a:pt x="8" y="12"/>
                </a:cubicBezTo>
                <a:cubicBezTo>
                  <a:pt x="8" y="62"/>
                  <a:pt x="8" y="62"/>
                  <a:pt x="8" y="62"/>
                </a:cubicBezTo>
                <a:cubicBezTo>
                  <a:pt x="8" y="64"/>
                  <a:pt x="9" y="66"/>
                  <a:pt x="12" y="66"/>
                </a:cubicBezTo>
                <a:cubicBezTo>
                  <a:pt x="116" y="66"/>
                  <a:pt x="116" y="66"/>
                  <a:pt x="116" y="66"/>
                </a:cubicBezTo>
                <a:cubicBezTo>
                  <a:pt x="118" y="66"/>
                  <a:pt x="120" y="64"/>
                  <a:pt x="120" y="62"/>
                </a:cubicBezTo>
                <a:cubicBezTo>
                  <a:pt x="120" y="12"/>
                  <a:pt x="120" y="12"/>
                  <a:pt x="120" y="12"/>
                </a:cubicBezTo>
                <a:cubicBezTo>
                  <a:pt x="120" y="10"/>
                  <a:pt x="118" y="8"/>
                  <a:pt x="116" y="8"/>
                </a:cubicBezTo>
                <a:lnTo>
                  <a:pt x="12" y="8"/>
                </a:lnTo>
                <a:close/>
                <a:moveTo>
                  <a:pt x="39" y="36"/>
                </a:moveTo>
                <a:cubicBezTo>
                  <a:pt x="39" y="34"/>
                  <a:pt x="40" y="33"/>
                  <a:pt x="40" y="31"/>
                </a:cubicBezTo>
                <a:cubicBezTo>
                  <a:pt x="40" y="26"/>
                  <a:pt x="36" y="22"/>
                  <a:pt x="30" y="22"/>
                </a:cubicBezTo>
                <a:cubicBezTo>
                  <a:pt x="25" y="22"/>
                  <a:pt x="21" y="26"/>
                  <a:pt x="21" y="31"/>
                </a:cubicBezTo>
                <a:cubicBezTo>
                  <a:pt x="21" y="33"/>
                  <a:pt x="21" y="35"/>
                  <a:pt x="22" y="36"/>
                </a:cubicBezTo>
                <a:cubicBezTo>
                  <a:pt x="20" y="38"/>
                  <a:pt x="19" y="41"/>
                  <a:pt x="19" y="44"/>
                </a:cubicBezTo>
                <a:cubicBezTo>
                  <a:pt x="19" y="51"/>
                  <a:pt x="19" y="51"/>
                  <a:pt x="19" y="51"/>
                </a:cubicBezTo>
                <a:cubicBezTo>
                  <a:pt x="27" y="51"/>
                  <a:pt x="27" y="51"/>
                  <a:pt x="27" y="51"/>
                </a:cubicBezTo>
                <a:cubicBezTo>
                  <a:pt x="27" y="44"/>
                  <a:pt x="27" y="44"/>
                  <a:pt x="27" y="44"/>
                </a:cubicBezTo>
                <a:cubicBezTo>
                  <a:pt x="27" y="43"/>
                  <a:pt x="28" y="42"/>
                  <a:pt x="29" y="41"/>
                </a:cubicBezTo>
                <a:cubicBezTo>
                  <a:pt x="30" y="40"/>
                  <a:pt x="32" y="41"/>
                  <a:pt x="34" y="42"/>
                </a:cubicBezTo>
                <a:cubicBezTo>
                  <a:pt x="34" y="42"/>
                  <a:pt x="34" y="43"/>
                  <a:pt x="34" y="43"/>
                </a:cubicBezTo>
                <a:cubicBezTo>
                  <a:pt x="34" y="51"/>
                  <a:pt x="34" y="51"/>
                  <a:pt x="34" y="51"/>
                </a:cubicBezTo>
                <a:cubicBezTo>
                  <a:pt x="42" y="51"/>
                  <a:pt x="42" y="51"/>
                  <a:pt x="42" y="51"/>
                </a:cubicBezTo>
                <a:cubicBezTo>
                  <a:pt x="42" y="43"/>
                  <a:pt x="42" y="43"/>
                  <a:pt x="42" y="43"/>
                </a:cubicBezTo>
                <a:cubicBezTo>
                  <a:pt x="42" y="40"/>
                  <a:pt x="41" y="38"/>
                  <a:pt x="39" y="36"/>
                </a:cubicBezTo>
                <a:close/>
                <a:moveTo>
                  <a:pt x="30" y="30"/>
                </a:moveTo>
                <a:cubicBezTo>
                  <a:pt x="31" y="30"/>
                  <a:pt x="32" y="30"/>
                  <a:pt x="32" y="31"/>
                </a:cubicBezTo>
                <a:cubicBezTo>
                  <a:pt x="32" y="32"/>
                  <a:pt x="31" y="33"/>
                  <a:pt x="30" y="33"/>
                </a:cubicBezTo>
                <a:cubicBezTo>
                  <a:pt x="30" y="33"/>
                  <a:pt x="30" y="33"/>
                  <a:pt x="30" y="33"/>
                </a:cubicBezTo>
                <a:cubicBezTo>
                  <a:pt x="29" y="33"/>
                  <a:pt x="29" y="32"/>
                  <a:pt x="29" y="31"/>
                </a:cubicBezTo>
                <a:cubicBezTo>
                  <a:pt x="29" y="30"/>
                  <a:pt x="29" y="30"/>
                  <a:pt x="30" y="30"/>
                </a:cubicBezTo>
                <a:close/>
                <a:moveTo>
                  <a:pt x="109" y="15"/>
                </a:moveTo>
                <a:cubicBezTo>
                  <a:pt x="57" y="15"/>
                  <a:pt x="57" y="15"/>
                  <a:pt x="57" y="15"/>
                </a:cubicBezTo>
                <a:cubicBezTo>
                  <a:pt x="57" y="23"/>
                  <a:pt x="57" y="23"/>
                  <a:pt x="57" y="23"/>
                </a:cubicBezTo>
                <a:cubicBezTo>
                  <a:pt x="109" y="23"/>
                  <a:pt x="109" y="23"/>
                  <a:pt x="109" y="23"/>
                </a:cubicBezTo>
                <a:lnTo>
                  <a:pt x="109" y="15"/>
                </a:lnTo>
                <a:close/>
                <a:moveTo>
                  <a:pt x="109" y="26"/>
                </a:moveTo>
                <a:cubicBezTo>
                  <a:pt x="57" y="26"/>
                  <a:pt x="57" y="26"/>
                  <a:pt x="57" y="26"/>
                </a:cubicBezTo>
                <a:cubicBezTo>
                  <a:pt x="57" y="34"/>
                  <a:pt x="57" y="34"/>
                  <a:pt x="57" y="34"/>
                </a:cubicBezTo>
                <a:cubicBezTo>
                  <a:pt x="109" y="34"/>
                  <a:pt x="109" y="34"/>
                  <a:pt x="109" y="34"/>
                </a:cubicBezTo>
                <a:lnTo>
                  <a:pt x="109" y="26"/>
                </a:lnTo>
                <a:close/>
                <a:moveTo>
                  <a:pt x="109" y="37"/>
                </a:moveTo>
                <a:cubicBezTo>
                  <a:pt x="75" y="37"/>
                  <a:pt x="75" y="37"/>
                  <a:pt x="75" y="37"/>
                </a:cubicBezTo>
                <a:cubicBezTo>
                  <a:pt x="75" y="45"/>
                  <a:pt x="75" y="45"/>
                  <a:pt x="75" y="45"/>
                </a:cubicBezTo>
                <a:cubicBezTo>
                  <a:pt x="109" y="45"/>
                  <a:pt x="109" y="45"/>
                  <a:pt x="109" y="45"/>
                </a:cubicBezTo>
                <a:lnTo>
                  <a:pt x="109" y="37"/>
                </a:lnTo>
                <a:close/>
                <a:moveTo>
                  <a:pt x="109" y="50"/>
                </a:moveTo>
                <a:cubicBezTo>
                  <a:pt x="75" y="50"/>
                  <a:pt x="75" y="50"/>
                  <a:pt x="75" y="50"/>
                </a:cubicBezTo>
                <a:cubicBezTo>
                  <a:pt x="75" y="58"/>
                  <a:pt x="75" y="58"/>
                  <a:pt x="75" y="58"/>
                </a:cubicBezTo>
                <a:cubicBezTo>
                  <a:pt x="109" y="58"/>
                  <a:pt x="109" y="58"/>
                  <a:pt x="109" y="58"/>
                </a:cubicBezTo>
                <a:lnTo>
                  <a:pt x="109" y="50"/>
                </a:lnTo>
                <a:close/>
                <a:moveTo>
                  <a:pt x="52" y="62"/>
                </a:moveTo>
                <a:cubicBezTo>
                  <a:pt x="9" y="62"/>
                  <a:pt x="9" y="62"/>
                  <a:pt x="9" y="62"/>
                </a:cubicBezTo>
                <a:cubicBezTo>
                  <a:pt x="9" y="11"/>
                  <a:pt x="9" y="11"/>
                  <a:pt x="9" y="11"/>
                </a:cubicBezTo>
                <a:cubicBezTo>
                  <a:pt x="52" y="11"/>
                  <a:pt x="52" y="11"/>
                  <a:pt x="52" y="11"/>
                </a:cubicBezTo>
                <a:lnTo>
                  <a:pt x="52" y="62"/>
                </a:lnTo>
                <a:close/>
                <a:moveTo>
                  <a:pt x="17" y="54"/>
                </a:moveTo>
                <a:cubicBezTo>
                  <a:pt x="44" y="54"/>
                  <a:pt x="44" y="54"/>
                  <a:pt x="44" y="54"/>
                </a:cubicBezTo>
                <a:cubicBezTo>
                  <a:pt x="44" y="19"/>
                  <a:pt x="44" y="19"/>
                  <a:pt x="44" y="19"/>
                </a:cubicBezTo>
                <a:cubicBezTo>
                  <a:pt x="17" y="19"/>
                  <a:pt x="17" y="19"/>
                  <a:pt x="17" y="19"/>
                </a:cubicBezTo>
                <a:lnTo>
                  <a:pt x="17" y="54"/>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225">
              <a:defRPr/>
            </a:pPr>
            <a:endParaRPr lang="en-US" sz="1765" kern="0" dirty="0">
              <a:solidFill>
                <a:sysClr val="windowText" lastClr="000000"/>
              </a:solidFill>
              <a:latin typeface="Segoe UI"/>
            </a:endParaRPr>
          </a:p>
        </p:txBody>
      </p:sp>
      <p:pic>
        <p:nvPicPr>
          <p:cNvPr id="44" name="Picture 43"/>
          <p:cNvPicPr>
            <a:picLocks noChangeAspect="1"/>
          </p:cNvPicPr>
          <p:nvPr/>
        </p:nvPicPr>
        <p:blipFill>
          <a:blip r:embed="rId7" cstate="print">
            <a:biLevel thresh="25000"/>
            <a:extLst>
              <a:ext uri="{28A0092B-C50C-407E-A947-70E740481C1C}">
                <a14:useLocalDpi xmlns:a14="http://schemas.microsoft.com/office/drawing/2010/main" val="0"/>
              </a:ext>
            </a:extLst>
          </a:blip>
          <a:stretch>
            <a:fillRect/>
          </a:stretch>
        </p:blipFill>
        <p:spPr>
          <a:xfrm>
            <a:off x="8351256" y="4063973"/>
            <a:ext cx="778335" cy="778335"/>
          </a:xfrm>
          <a:prstGeom prst="rect">
            <a:avLst/>
          </a:prstGeom>
        </p:spPr>
      </p:pic>
      <p:pic>
        <p:nvPicPr>
          <p:cNvPr id="45" name="Picture 44"/>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8758575" y="5593367"/>
            <a:ext cx="784589" cy="784589"/>
          </a:xfrm>
          <a:prstGeom prst="rect">
            <a:avLst/>
          </a:prstGeom>
        </p:spPr>
      </p:pic>
      <p:sp>
        <p:nvSpPr>
          <p:cNvPr id="46" name="TextBox 45"/>
          <p:cNvSpPr txBox="1"/>
          <p:nvPr/>
        </p:nvSpPr>
        <p:spPr>
          <a:xfrm>
            <a:off x="8277688" y="4816795"/>
            <a:ext cx="965986"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Logic Apps</a:t>
            </a:r>
          </a:p>
        </p:txBody>
      </p:sp>
      <p:pic>
        <p:nvPicPr>
          <p:cNvPr id="48" name="Picture 47"/>
          <p:cNvPicPr>
            <a:picLocks noChangeAspect="1"/>
          </p:cNvPicPr>
          <p:nvPr/>
        </p:nvPicPr>
        <p:blipFill>
          <a:blip r:embed="rId9"/>
          <a:stretch>
            <a:fillRect/>
          </a:stretch>
        </p:blipFill>
        <p:spPr>
          <a:xfrm>
            <a:off x="8561334" y="2465362"/>
            <a:ext cx="526908" cy="559840"/>
          </a:xfrm>
          <a:prstGeom prst="rect">
            <a:avLst/>
          </a:prstGeom>
        </p:spPr>
      </p:pic>
      <p:sp>
        <p:nvSpPr>
          <p:cNvPr id="49" name="TextBox 48"/>
          <p:cNvSpPr txBox="1"/>
          <p:nvPr/>
        </p:nvSpPr>
        <p:spPr>
          <a:xfrm>
            <a:off x="8306735" y="3015985"/>
            <a:ext cx="1099693"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Service Principle Authentication</a:t>
            </a:r>
          </a:p>
        </p:txBody>
      </p:sp>
      <p:sp>
        <p:nvSpPr>
          <p:cNvPr id="51" name="TextBox 50"/>
          <p:cNvSpPr txBox="1"/>
          <p:nvPr/>
        </p:nvSpPr>
        <p:spPr>
          <a:xfrm>
            <a:off x="6920783" y="4830689"/>
            <a:ext cx="965986" cy="36746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Client SDK Generation</a:t>
            </a:r>
          </a:p>
        </p:txBody>
      </p:sp>
      <p:pic>
        <p:nvPicPr>
          <p:cNvPr id="52" name="Picture 51"/>
          <p:cNvPicPr>
            <a:picLocks noChangeAspect="1"/>
          </p:cNvPicPr>
          <p:nvPr/>
        </p:nvPicPr>
        <p:blipFill>
          <a:blip r:embed="rId10">
            <a:biLevel thresh="25000"/>
          </a:blip>
          <a:stretch>
            <a:fillRect/>
          </a:stretch>
        </p:blipFill>
        <p:spPr>
          <a:xfrm>
            <a:off x="7080443" y="4080463"/>
            <a:ext cx="638677" cy="705845"/>
          </a:xfrm>
          <a:prstGeom prst="rect">
            <a:avLst/>
          </a:prstGeom>
        </p:spPr>
      </p:pic>
      <p:pic>
        <p:nvPicPr>
          <p:cNvPr id="53" name="Picture 52"/>
          <p:cNvPicPr>
            <a:picLocks noChangeAspect="1"/>
          </p:cNvPicPr>
          <p:nvPr/>
        </p:nvPicPr>
        <p:blipFill>
          <a:blip r:embed="rId4"/>
          <a:stretch>
            <a:fillRect/>
          </a:stretch>
        </p:blipFill>
        <p:spPr>
          <a:xfrm>
            <a:off x="6987910" y="5659422"/>
            <a:ext cx="742082" cy="700599"/>
          </a:xfrm>
          <a:prstGeom prst="flowChartOffpageConnector">
            <a:avLst/>
          </a:prstGeom>
          <a:noFill/>
        </p:spPr>
      </p:pic>
      <p:sp>
        <p:nvSpPr>
          <p:cNvPr id="54" name="Right Arrow 134"/>
          <p:cNvSpPr/>
          <p:nvPr/>
        </p:nvSpPr>
        <p:spPr bwMode="auto">
          <a:xfrm>
            <a:off x="8072147" y="5705255"/>
            <a:ext cx="500125" cy="243926"/>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ight Arrow 135"/>
          <p:cNvSpPr/>
          <p:nvPr/>
        </p:nvSpPr>
        <p:spPr bwMode="auto">
          <a:xfrm rot="10800000">
            <a:off x="8027625" y="6003026"/>
            <a:ext cx="500125" cy="243926"/>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algn="ctr" defTabSz="895578" fontAlgn="base">
              <a:lnSpc>
                <a:spcPct val="90000"/>
              </a:lnSpc>
              <a:spcBef>
                <a:spcPct val="0"/>
              </a:spcBef>
              <a:spcAft>
                <a:spcPct val="0"/>
              </a:spcAf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 name="TextBox 55"/>
          <p:cNvSpPr txBox="1"/>
          <p:nvPr/>
        </p:nvSpPr>
        <p:spPr>
          <a:xfrm>
            <a:off x="9489701" y="4827352"/>
            <a:ext cx="965986"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Power Apps</a:t>
            </a:r>
          </a:p>
        </p:txBody>
      </p:sp>
      <p:sp>
        <p:nvSpPr>
          <p:cNvPr id="57" name="TextBox 56"/>
          <p:cNvSpPr txBox="1"/>
          <p:nvPr/>
        </p:nvSpPr>
        <p:spPr>
          <a:xfrm>
            <a:off x="10701714" y="4816778"/>
            <a:ext cx="965986" cy="228984"/>
          </a:xfrm>
          <a:prstGeom prst="rect">
            <a:avLst/>
          </a:prstGeom>
          <a:noFill/>
        </p:spPr>
        <p:txBody>
          <a:bodyPr wrap="squar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913489">
              <a:defRPr/>
            </a:pPr>
            <a:r>
              <a:rPr lang="en-US" sz="980" dirty="0">
                <a:latin typeface="Segoe UI"/>
              </a:rPr>
              <a:t>Flows</a:t>
            </a:r>
          </a:p>
        </p:txBody>
      </p:sp>
      <p:grpSp>
        <p:nvGrpSpPr>
          <p:cNvPr id="58" name="Group 57"/>
          <p:cNvGrpSpPr/>
          <p:nvPr/>
        </p:nvGrpSpPr>
        <p:grpSpPr>
          <a:xfrm>
            <a:off x="10834609" y="4191234"/>
            <a:ext cx="700195" cy="524112"/>
            <a:chOff x="7631124" y="636711"/>
            <a:chExt cx="1704607" cy="1275922"/>
          </a:xfrm>
        </p:grpSpPr>
        <p:sp>
          <p:nvSpPr>
            <p:cNvPr id="100" name="Shape 360"/>
            <p:cNvSpPr/>
            <p:nvPr/>
          </p:nvSpPr>
          <p:spPr>
            <a:xfrm>
              <a:off x="7631124" y="636711"/>
              <a:ext cx="1704607" cy="1104379"/>
            </a:xfrm>
            <a:custGeom>
              <a:avLst/>
              <a:gdLst/>
              <a:ahLst/>
              <a:cxnLst/>
              <a:rect l="0" t="0" r="0" b="0"/>
              <a:pathLst>
                <a:path w="1704607" h="1104379">
                  <a:moveTo>
                    <a:pt x="201054" y="0"/>
                  </a:moveTo>
                  <a:lnTo>
                    <a:pt x="1503553" y="0"/>
                  </a:lnTo>
                  <a:cubicBezTo>
                    <a:pt x="1614424" y="0"/>
                    <a:pt x="1704607" y="90183"/>
                    <a:pt x="1704607" y="201054"/>
                  </a:cubicBezTo>
                  <a:lnTo>
                    <a:pt x="1704607" y="903326"/>
                  </a:lnTo>
                  <a:cubicBezTo>
                    <a:pt x="1704607" y="1014197"/>
                    <a:pt x="1614424" y="1104379"/>
                    <a:pt x="1503553" y="1104379"/>
                  </a:cubicBezTo>
                  <a:lnTo>
                    <a:pt x="902195" y="1104379"/>
                  </a:lnTo>
                  <a:lnTo>
                    <a:pt x="902195" y="1035621"/>
                  </a:lnTo>
                  <a:lnTo>
                    <a:pt x="1503553" y="1035621"/>
                  </a:lnTo>
                  <a:cubicBezTo>
                    <a:pt x="1576502" y="1035621"/>
                    <a:pt x="1635849" y="976275"/>
                    <a:pt x="1635849" y="903326"/>
                  </a:cubicBezTo>
                  <a:lnTo>
                    <a:pt x="1635849" y="201054"/>
                  </a:lnTo>
                  <a:cubicBezTo>
                    <a:pt x="1635849" y="128092"/>
                    <a:pt x="1576502" y="68732"/>
                    <a:pt x="1503553" y="68732"/>
                  </a:cubicBezTo>
                  <a:lnTo>
                    <a:pt x="201054" y="68732"/>
                  </a:lnTo>
                  <a:cubicBezTo>
                    <a:pt x="128105" y="68732"/>
                    <a:pt x="68758" y="128092"/>
                    <a:pt x="68758" y="201054"/>
                  </a:cubicBezTo>
                  <a:lnTo>
                    <a:pt x="68758" y="752030"/>
                  </a:lnTo>
                  <a:lnTo>
                    <a:pt x="0" y="752030"/>
                  </a:lnTo>
                  <a:lnTo>
                    <a:pt x="0" y="201054"/>
                  </a:lnTo>
                  <a:cubicBezTo>
                    <a:pt x="0" y="90183"/>
                    <a:pt x="90183" y="0"/>
                    <a:pt x="201054"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01" name="Shape 361"/>
            <p:cNvSpPr/>
            <p:nvPr/>
          </p:nvSpPr>
          <p:spPr>
            <a:xfrm>
              <a:off x="7631125" y="1511542"/>
              <a:ext cx="199714" cy="401091"/>
            </a:xfrm>
            <a:custGeom>
              <a:avLst/>
              <a:gdLst/>
              <a:ahLst/>
              <a:cxnLst/>
              <a:rect l="0" t="0" r="0" b="0"/>
              <a:pathLst>
                <a:path w="199714" h="401091">
                  <a:moveTo>
                    <a:pt x="59906" y="0"/>
                  </a:moveTo>
                  <a:lnTo>
                    <a:pt x="199714" y="0"/>
                  </a:lnTo>
                  <a:lnTo>
                    <a:pt x="199714" y="100279"/>
                  </a:lnTo>
                  <a:lnTo>
                    <a:pt x="99861" y="100279"/>
                  </a:lnTo>
                  <a:lnTo>
                    <a:pt x="99861" y="300825"/>
                  </a:lnTo>
                  <a:lnTo>
                    <a:pt x="199714" y="300825"/>
                  </a:lnTo>
                  <a:lnTo>
                    <a:pt x="199714" y="401091"/>
                  </a:lnTo>
                  <a:lnTo>
                    <a:pt x="59906" y="401091"/>
                  </a:lnTo>
                  <a:cubicBezTo>
                    <a:pt x="26822" y="401091"/>
                    <a:pt x="0" y="374155"/>
                    <a:pt x="0" y="340932"/>
                  </a:cubicBezTo>
                  <a:lnTo>
                    <a:pt x="0" y="60172"/>
                  </a:lnTo>
                  <a:cubicBezTo>
                    <a:pt x="0" y="26937"/>
                    <a:pt x="26822" y="0"/>
                    <a:pt x="59906"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02" name="Shape 362"/>
            <p:cNvSpPr/>
            <p:nvPr/>
          </p:nvSpPr>
          <p:spPr>
            <a:xfrm>
              <a:off x="7830840" y="909917"/>
              <a:ext cx="1103814" cy="1002716"/>
            </a:xfrm>
            <a:custGeom>
              <a:avLst/>
              <a:gdLst/>
              <a:ahLst/>
              <a:cxnLst/>
              <a:rect l="0" t="0" r="0" b="0"/>
              <a:pathLst>
                <a:path w="1103814" h="1002716">
                  <a:moveTo>
                    <a:pt x="764305" y="0"/>
                  </a:moveTo>
                  <a:lnTo>
                    <a:pt x="1043895" y="0"/>
                  </a:lnTo>
                  <a:cubicBezTo>
                    <a:pt x="1076992" y="0"/>
                    <a:pt x="1103814" y="26937"/>
                    <a:pt x="1103814" y="60173"/>
                  </a:cubicBezTo>
                  <a:lnTo>
                    <a:pt x="1103814" y="340932"/>
                  </a:lnTo>
                  <a:cubicBezTo>
                    <a:pt x="1103814" y="374155"/>
                    <a:pt x="1076992" y="401092"/>
                    <a:pt x="1043895" y="401092"/>
                  </a:cubicBezTo>
                  <a:lnTo>
                    <a:pt x="764305" y="401092"/>
                  </a:lnTo>
                  <a:cubicBezTo>
                    <a:pt x="731208" y="401092"/>
                    <a:pt x="704386" y="374155"/>
                    <a:pt x="704386" y="340932"/>
                  </a:cubicBezTo>
                  <a:lnTo>
                    <a:pt x="704386" y="250685"/>
                  </a:lnTo>
                  <a:lnTo>
                    <a:pt x="591496" y="250685"/>
                  </a:lnTo>
                  <a:cubicBezTo>
                    <a:pt x="587267" y="250685"/>
                    <a:pt x="583508" y="253442"/>
                    <a:pt x="582161" y="257556"/>
                  </a:cubicBezTo>
                  <a:lnTo>
                    <a:pt x="410343" y="776898"/>
                  </a:lnTo>
                  <a:cubicBezTo>
                    <a:pt x="395421" y="822008"/>
                    <a:pt x="353651" y="852310"/>
                    <a:pt x="306394" y="852310"/>
                  </a:cubicBezTo>
                  <a:lnTo>
                    <a:pt x="199701" y="852310"/>
                  </a:lnTo>
                  <a:lnTo>
                    <a:pt x="199701" y="942556"/>
                  </a:lnTo>
                  <a:cubicBezTo>
                    <a:pt x="199701" y="975780"/>
                    <a:pt x="172879" y="1002716"/>
                    <a:pt x="139795" y="1002716"/>
                  </a:cubicBezTo>
                  <a:lnTo>
                    <a:pt x="0" y="1002716"/>
                  </a:lnTo>
                  <a:lnTo>
                    <a:pt x="0" y="902450"/>
                  </a:lnTo>
                  <a:lnTo>
                    <a:pt x="99854" y="902450"/>
                  </a:lnTo>
                  <a:lnTo>
                    <a:pt x="99854" y="701904"/>
                  </a:lnTo>
                  <a:lnTo>
                    <a:pt x="0" y="701904"/>
                  </a:lnTo>
                  <a:lnTo>
                    <a:pt x="0" y="601625"/>
                  </a:lnTo>
                  <a:lnTo>
                    <a:pt x="139795" y="601625"/>
                  </a:lnTo>
                  <a:cubicBezTo>
                    <a:pt x="172879" y="601625"/>
                    <a:pt x="199701" y="628562"/>
                    <a:pt x="199701" y="661797"/>
                  </a:cubicBezTo>
                  <a:lnTo>
                    <a:pt x="199701" y="752209"/>
                  </a:lnTo>
                  <a:lnTo>
                    <a:pt x="306394" y="752209"/>
                  </a:lnTo>
                  <a:cubicBezTo>
                    <a:pt x="310623" y="752209"/>
                    <a:pt x="314382" y="749453"/>
                    <a:pt x="315740" y="745351"/>
                  </a:cubicBezTo>
                  <a:lnTo>
                    <a:pt x="487546" y="225997"/>
                  </a:lnTo>
                  <a:cubicBezTo>
                    <a:pt x="502482" y="180887"/>
                    <a:pt x="544252" y="150585"/>
                    <a:pt x="591496" y="150585"/>
                  </a:cubicBezTo>
                  <a:lnTo>
                    <a:pt x="704386" y="150585"/>
                  </a:lnTo>
                  <a:lnTo>
                    <a:pt x="704386" y="60173"/>
                  </a:lnTo>
                  <a:cubicBezTo>
                    <a:pt x="704386" y="26937"/>
                    <a:pt x="731208" y="0"/>
                    <a:pt x="764305"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grpSp>
      <p:grpSp>
        <p:nvGrpSpPr>
          <p:cNvPr id="123" name="Group 122"/>
          <p:cNvGrpSpPr/>
          <p:nvPr/>
        </p:nvGrpSpPr>
        <p:grpSpPr>
          <a:xfrm>
            <a:off x="9613675" y="4203443"/>
            <a:ext cx="737013" cy="553951"/>
            <a:chOff x="7615670" y="628359"/>
            <a:chExt cx="1714437" cy="1288541"/>
          </a:xfrm>
        </p:grpSpPr>
        <p:sp>
          <p:nvSpPr>
            <p:cNvPr id="137" name="Shape 290"/>
            <p:cNvSpPr/>
            <p:nvPr/>
          </p:nvSpPr>
          <p:spPr>
            <a:xfrm>
              <a:off x="8533956" y="1574054"/>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58"/>
                  </a:cubicBezTo>
                  <a:lnTo>
                    <a:pt x="212319" y="321815"/>
                  </a:lnTo>
                  <a:cubicBezTo>
                    <a:pt x="191275" y="342846"/>
                    <a:pt x="156858" y="342846"/>
                    <a:pt x="135814" y="321815"/>
                  </a:cubicBezTo>
                  <a:lnTo>
                    <a:pt x="21044" y="207058"/>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38" name="Shape 291"/>
            <p:cNvSpPr/>
            <p:nvPr/>
          </p:nvSpPr>
          <p:spPr>
            <a:xfrm>
              <a:off x="8773050" y="1334605"/>
              <a:ext cx="348132" cy="342859"/>
            </a:xfrm>
            <a:custGeom>
              <a:avLst/>
              <a:gdLst/>
              <a:ahLst/>
              <a:cxnLst/>
              <a:rect l="0" t="0" r="0" b="0"/>
              <a:pathLst>
                <a:path w="348132" h="342859">
                  <a:moveTo>
                    <a:pt x="174062" y="0"/>
                  </a:moveTo>
                  <a:cubicBezTo>
                    <a:pt x="187929" y="0"/>
                    <a:pt x="201797" y="5261"/>
                    <a:pt x="212319" y="15783"/>
                  </a:cubicBezTo>
                  <a:lnTo>
                    <a:pt x="327089" y="130540"/>
                  </a:lnTo>
                  <a:cubicBezTo>
                    <a:pt x="348132" y="151584"/>
                    <a:pt x="348132" y="186014"/>
                    <a:pt x="327089" y="207058"/>
                  </a:cubicBezTo>
                  <a:lnTo>
                    <a:pt x="212319" y="321815"/>
                  </a:lnTo>
                  <a:cubicBezTo>
                    <a:pt x="191275" y="342859"/>
                    <a:pt x="156845" y="342859"/>
                    <a:pt x="135814" y="321815"/>
                  </a:cubicBezTo>
                  <a:lnTo>
                    <a:pt x="21044" y="207058"/>
                  </a:lnTo>
                  <a:cubicBezTo>
                    <a:pt x="0" y="186014"/>
                    <a:pt x="0" y="151584"/>
                    <a:pt x="21044" y="130540"/>
                  </a:cubicBezTo>
                  <a:lnTo>
                    <a:pt x="135814" y="15783"/>
                  </a:lnTo>
                  <a:cubicBezTo>
                    <a:pt x="146330" y="5261"/>
                    <a:pt x="160195" y="0"/>
                    <a:pt x="174062"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39" name="Shape 292"/>
            <p:cNvSpPr/>
            <p:nvPr/>
          </p:nvSpPr>
          <p:spPr>
            <a:xfrm>
              <a:off x="7817075" y="1095516"/>
              <a:ext cx="413169" cy="815762"/>
            </a:xfrm>
            <a:custGeom>
              <a:avLst/>
              <a:gdLst/>
              <a:ahLst/>
              <a:cxnLst/>
              <a:rect l="0" t="0" r="0" b="0"/>
              <a:pathLst>
                <a:path w="413169" h="815762">
                  <a:moveTo>
                    <a:pt x="413169" y="0"/>
                  </a:moveTo>
                  <a:lnTo>
                    <a:pt x="413169" y="239087"/>
                  </a:lnTo>
                  <a:cubicBezTo>
                    <a:pt x="399304" y="239087"/>
                    <a:pt x="385439" y="244348"/>
                    <a:pt x="374917" y="254870"/>
                  </a:cubicBezTo>
                  <a:lnTo>
                    <a:pt x="260147" y="369627"/>
                  </a:lnTo>
                  <a:cubicBezTo>
                    <a:pt x="239102" y="390671"/>
                    <a:pt x="239102" y="425101"/>
                    <a:pt x="260147" y="446144"/>
                  </a:cubicBezTo>
                  <a:lnTo>
                    <a:pt x="289471" y="475469"/>
                  </a:lnTo>
                  <a:lnTo>
                    <a:pt x="374917" y="560902"/>
                  </a:lnTo>
                  <a:cubicBezTo>
                    <a:pt x="385439" y="571424"/>
                    <a:pt x="399304" y="576685"/>
                    <a:pt x="413169" y="576685"/>
                  </a:cubicBezTo>
                  <a:lnTo>
                    <a:pt x="413169" y="576685"/>
                  </a:lnTo>
                  <a:lnTo>
                    <a:pt x="413169" y="815762"/>
                  </a:lnTo>
                  <a:lnTo>
                    <a:pt x="413167" y="815762"/>
                  </a:lnTo>
                  <a:lnTo>
                    <a:pt x="392789" y="811816"/>
                  </a:lnTo>
                  <a:cubicBezTo>
                    <a:pt x="386274" y="809186"/>
                    <a:pt x="380178" y="805240"/>
                    <a:pt x="374917" y="799979"/>
                  </a:cubicBezTo>
                  <a:lnTo>
                    <a:pt x="58382" y="483470"/>
                  </a:lnTo>
                  <a:lnTo>
                    <a:pt x="21044" y="446144"/>
                  </a:lnTo>
                  <a:cubicBezTo>
                    <a:pt x="0" y="425101"/>
                    <a:pt x="0" y="390671"/>
                    <a:pt x="21044" y="369627"/>
                  </a:cubicBezTo>
                  <a:lnTo>
                    <a:pt x="58382" y="332302"/>
                  </a:lnTo>
                  <a:lnTo>
                    <a:pt x="374917" y="15792"/>
                  </a:lnTo>
                  <a:cubicBezTo>
                    <a:pt x="385439" y="5264"/>
                    <a:pt x="399304" y="0"/>
                    <a:pt x="41316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40" name="Shape 293"/>
            <p:cNvSpPr/>
            <p:nvPr/>
          </p:nvSpPr>
          <p:spPr>
            <a:xfrm>
              <a:off x="8230244" y="1095516"/>
              <a:ext cx="407907" cy="815762"/>
            </a:xfrm>
            <a:custGeom>
              <a:avLst/>
              <a:gdLst/>
              <a:ahLst/>
              <a:cxnLst/>
              <a:rect l="0" t="0" r="0" b="0"/>
              <a:pathLst>
                <a:path w="407907" h="815762">
                  <a:moveTo>
                    <a:pt x="0" y="0"/>
                  </a:moveTo>
                  <a:cubicBezTo>
                    <a:pt x="13865" y="0"/>
                    <a:pt x="27730" y="5264"/>
                    <a:pt x="38252" y="15792"/>
                  </a:cubicBezTo>
                  <a:lnTo>
                    <a:pt x="354787" y="332302"/>
                  </a:lnTo>
                  <a:lnTo>
                    <a:pt x="392125" y="369627"/>
                  </a:lnTo>
                  <a:cubicBezTo>
                    <a:pt x="397386" y="374888"/>
                    <a:pt x="401331" y="380986"/>
                    <a:pt x="403962" y="387502"/>
                  </a:cubicBezTo>
                  <a:lnTo>
                    <a:pt x="407907" y="407882"/>
                  </a:lnTo>
                  <a:lnTo>
                    <a:pt x="407907" y="407890"/>
                  </a:lnTo>
                  <a:lnTo>
                    <a:pt x="403962" y="428270"/>
                  </a:lnTo>
                  <a:cubicBezTo>
                    <a:pt x="401331" y="434786"/>
                    <a:pt x="397386" y="440884"/>
                    <a:pt x="392125" y="446144"/>
                  </a:cubicBezTo>
                  <a:lnTo>
                    <a:pt x="354787" y="483470"/>
                  </a:lnTo>
                  <a:lnTo>
                    <a:pt x="38252" y="799979"/>
                  </a:lnTo>
                  <a:cubicBezTo>
                    <a:pt x="32991" y="805240"/>
                    <a:pt x="26894" y="809186"/>
                    <a:pt x="20379" y="811816"/>
                  </a:cubicBezTo>
                  <a:lnTo>
                    <a:pt x="2" y="815762"/>
                  </a:lnTo>
                  <a:lnTo>
                    <a:pt x="0" y="815762"/>
                  </a:lnTo>
                  <a:lnTo>
                    <a:pt x="0" y="576685"/>
                  </a:lnTo>
                  <a:lnTo>
                    <a:pt x="20379" y="572739"/>
                  </a:lnTo>
                  <a:cubicBezTo>
                    <a:pt x="26894" y="570109"/>
                    <a:pt x="32991" y="566163"/>
                    <a:pt x="38252" y="560902"/>
                  </a:cubicBezTo>
                  <a:lnTo>
                    <a:pt x="123698" y="475469"/>
                  </a:lnTo>
                  <a:lnTo>
                    <a:pt x="153022" y="446144"/>
                  </a:lnTo>
                  <a:cubicBezTo>
                    <a:pt x="174066" y="425101"/>
                    <a:pt x="174066" y="390671"/>
                    <a:pt x="153022" y="369627"/>
                  </a:cubicBezTo>
                  <a:lnTo>
                    <a:pt x="38252" y="254870"/>
                  </a:lnTo>
                  <a:cubicBezTo>
                    <a:pt x="27730" y="244348"/>
                    <a:pt x="13865" y="239087"/>
                    <a:pt x="0" y="239087"/>
                  </a:cubicBezTo>
                  <a:lnTo>
                    <a:pt x="0" y="0"/>
                  </a:ln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41" name="Shape 294"/>
            <p:cNvSpPr/>
            <p:nvPr/>
          </p:nvSpPr>
          <p:spPr>
            <a:xfrm>
              <a:off x="8533956" y="1095517"/>
              <a:ext cx="348132" cy="342846"/>
            </a:xfrm>
            <a:custGeom>
              <a:avLst/>
              <a:gdLst/>
              <a:ahLst/>
              <a:cxnLst/>
              <a:rect l="0" t="0" r="0" b="0"/>
              <a:pathLst>
                <a:path w="348132" h="342846">
                  <a:moveTo>
                    <a:pt x="174067" y="0"/>
                  </a:moveTo>
                  <a:cubicBezTo>
                    <a:pt x="187932" y="0"/>
                    <a:pt x="201797" y="5261"/>
                    <a:pt x="212319" y="15783"/>
                  </a:cubicBezTo>
                  <a:lnTo>
                    <a:pt x="327089" y="130540"/>
                  </a:lnTo>
                  <a:cubicBezTo>
                    <a:pt x="348132" y="151584"/>
                    <a:pt x="348132" y="186014"/>
                    <a:pt x="327089" y="207045"/>
                  </a:cubicBezTo>
                  <a:lnTo>
                    <a:pt x="212319" y="321815"/>
                  </a:lnTo>
                  <a:cubicBezTo>
                    <a:pt x="191275" y="342846"/>
                    <a:pt x="156858" y="342846"/>
                    <a:pt x="135814" y="321815"/>
                  </a:cubicBezTo>
                  <a:lnTo>
                    <a:pt x="21044" y="207045"/>
                  </a:lnTo>
                  <a:cubicBezTo>
                    <a:pt x="0" y="186014"/>
                    <a:pt x="0" y="151584"/>
                    <a:pt x="21044" y="130540"/>
                  </a:cubicBezTo>
                  <a:lnTo>
                    <a:pt x="135814" y="15783"/>
                  </a:lnTo>
                  <a:cubicBezTo>
                    <a:pt x="146336" y="5261"/>
                    <a:pt x="160201" y="0"/>
                    <a:pt x="174067"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sp>
          <p:nvSpPr>
            <p:cNvPr id="142" name="Shape 295"/>
            <p:cNvSpPr/>
            <p:nvPr/>
          </p:nvSpPr>
          <p:spPr>
            <a:xfrm>
              <a:off x="7615670" y="628359"/>
              <a:ext cx="1714437" cy="1110755"/>
            </a:xfrm>
            <a:custGeom>
              <a:avLst/>
              <a:gdLst/>
              <a:ahLst/>
              <a:cxnLst/>
              <a:rect l="0" t="0" r="0" b="0"/>
              <a:pathLst>
                <a:path w="1714437" h="1110755">
                  <a:moveTo>
                    <a:pt x="202209" y="0"/>
                  </a:moveTo>
                  <a:lnTo>
                    <a:pt x="1512227" y="0"/>
                  </a:lnTo>
                  <a:cubicBezTo>
                    <a:pt x="1623734" y="0"/>
                    <a:pt x="1714437" y="90703"/>
                    <a:pt x="1714437" y="202209"/>
                  </a:cubicBezTo>
                  <a:lnTo>
                    <a:pt x="1714437" y="908545"/>
                  </a:lnTo>
                  <a:cubicBezTo>
                    <a:pt x="1714437" y="1020051"/>
                    <a:pt x="1623734" y="1110755"/>
                    <a:pt x="1512227" y="1110755"/>
                  </a:cubicBezTo>
                  <a:lnTo>
                    <a:pt x="1477645" y="1110755"/>
                  </a:lnTo>
                  <a:lnTo>
                    <a:pt x="1477645" y="1041603"/>
                  </a:lnTo>
                  <a:lnTo>
                    <a:pt x="1512227" y="1041603"/>
                  </a:lnTo>
                  <a:cubicBezTo>
                    <a:pt x="1585595" y="1041603"/>
                    <a:pt x="1645285" y="981901"/>
                    <a:pt x="1645285" y="908545"/>
                  </a:cubicBezTo>
                  <a:lnTo>
                    <a:pt x="1645285" y="202209"/>
                  </a:lnTo>
                  <a:cubicBezTo>
                    <a:pt x="1645285" y="128829"/>
                    <a:pt x="1585595" y="69139"/>
                    <a:pt x="1512227" y="69139"/>
                  </a:cubicBezTo>
                  <a:lnTo>
                    <a:pt x="202209" y="69139"/>
                  </a:lnTo>
                  <a:cubicBezTo>
                    <a:pt x="128842" y="69139"/>
                    <a:pt x="69152" y="128829"/>
                    <a:pt x="69152" y="202209"/>
                  </a:cubicBezTo>
                  <a:lnTo>
                    <a:pt x="69152" y="908545"/>
                  </a:lnTo>
                  <a:cubicBezTo>
                    <a:pt x="69152" y="981901"/>
                    <a:pt x="128842" y="1041603"/>
                    <a:pt x="202209" y="1041603"/>
                  </a:cubicBezTo>
                  <a:lnTo>
                    <a:pt x="236792" y="1041603"/>
                  </a:lnTo>
                  <a:lnTo>
                    <a:pt x="236792" y="1110755"/>
                  </a:lnTo>
                  <a:lnTo>
                    <a:pt x="202209" y="1110755"/>
                  </a:lnTo>
                  <a:cubicBezTo>
                    <a:pt x="90703" y="1110755"/>
                    <a:pt x="0" y="1020051"/>
                    <a:pt x="0" y="908545"/>
                  </a:cubicBezTo>
                  <a:lnTo>
                    <a:pt x="0" y="202209"/>
                  </a:lnTo>
                  <a:cubicBezTo>
                    <a:pt x="0" y="90703"/>
                    <a:pt x="90703" y="0"/>
                    <a:pt x="202209" y="0"/>
                  </a:cubicBezTo>
                  <a:close/>
                </a:path>
              </a:pathLst>
            </a:custGeom>
            <a:ln w="0" cap="flat">
              <a:miter lim="127000"/>
            </a:ln>
          </p:spPr>
          <p:style>
            <a:lnRef idx="0">
              <a:srgbClr val="000000">
                <a:alpha val="0"/>
              </a:srgbClr>
            </a:lnRef>
            <a:fillRef idx="1">
              <a:srgbClr val="FFFFFF"/>
            </a:fillRef>
            <a:effectRef idx="0">
              <a:scrgbClr r="0" g="0" b="0"/>
            </a:effectRef>
            <a:fontRef idx="none"/>
          </p:style>
          <p:txBody>
            <a:bodyPr/>
            <a:lstStyle/>
            <a:p>
              <a:pPr defTabSz="914367"/>
              <a:endParaRPr lang="en-US" dirty="0">
                <a:solidFill>
                  <a:srgbClr val="000000"/>
                </a:solidFill>
                <a:latin typeface="Segoe UI"/>
              </a:endParaRPr>
            </a:p>
          </p:txBody>
        </p:sp>
      </p:grpSp>
    </p:spTree>
    <p:extLst>
      <p:ext uri="{BB962C8B-B14F-4D97-AF65-F5344CB8AC3E}">
        <p14:creationId xmlns:p14="http://schemas.microsoft.com/office/powerpoint/2010/main" val="21147788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a:off x="3891666" y="71291"/>
            <a:ext cx="8192630" cy="6688787"/>
          </a:xfrm>
          <a:prstGeom prst="rect">
            <a:avLst/>
          </a:prstGeom>
          <a:solidFill>
            <a:srgbClr val="FFFFFF">
              <a:lumMod val="50000"/>
            </a:srgbClr>
          </a:solidFill>
          <a:ln w="28575" cap="flat" cmpd="sng" algn="ctr">
            <a:noFill/>
            <a:prstDash val="solid"/>
            <a:headEnd type="none" w="med" len="med"/>
            <a:tailEnd type="none" w="med" len="med"/>
          </a:ln>
          <a:effectLst/>
        </p:spPr>
        <p:txBody>
          <a:bodyPr vert="horz" wrap="square" lIns="0" tIns="45688" rIns="0" bIns="45688" numCol="1" rtlCol="0" anchor="ctr" anchorCtr="0" compatLnSpc="1">
            <a:prstTxWarp prst="textNoShape">
              <a:avLst/>
            </a:prstTxWarp>
          </a:bodyPr>
          <a:lstStyle/>
          <a:p>
            <a:pPr algn="ctr" defTabSz="913341" fontAlgn="base">
              <a:spcBef>
                <a:spcPct val="0"/>
              </a:spcBef>
              <a:spcAft>
                <a:spcPct val="0"/>
              </a:spcAft>
              <a:defRPr/>
            </a:pPr>
            <a:endParaRPr lang="en-US" sz="1961" kern="0" dirty="0">
              <a:gradFill>
                <a:gsLst>
                  <a:gs pos="0">
                    <a:srgbClr val="FFFFFF"/>
                  </a:gs>
                  <a:gs pos="100000">
                    <a:srgbClr val="FFFFFF"/>
                  </a:gs>
                </a:gsLst>
                <a:lin ang="5400000" scaled="0"/>
              </a:gradFill>
              <a:latin typeface="Segoe UI"/>
            </a:endParaRPr>
          </a:p>
        </p:txBody>
      </p:sp>
      <p:sp>
        <p:nvSpPr>
          <p:cNvPr id="82" name="Rectangle 81"/>
          <p:cNvSpPr/>
          <p:nvPr/>
        </p:nvSpPr>
        <p:spPr bwMode="auto">
          <a:xfrm>
            <a:off x="4024994" y="193641"/>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cs typeface="Segoe UI" pitchFamily="34" charset="0"/>
            </a:endParaRPr>
          </a:p>
        </p:txBody>
      </p:sp>
      <p:sp>
        <p:nvSpPr>
          <p:cNvPr id="83" name="Rectangle 82"/>
          <p:cNvSpPr/>
          <p:nvPr/>
        </p:nvSpPr>
        <p:spPr bwMode="auto">
          <a:xfrm>
            <a:off x="4010954" y="2411158"/>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ea typeface="Segoe UI" pitchFamily="34" charset="0"/>
              <a:cs typeface="Segoe UI" pitchFamily="34" charset="0"/>
            </a:endParaRPr>
          </a:p>
        </p:txBody>
      </p:sp>
      <p:sp>
        <p:nvSpPr>
          <p:cNvPr id="85" name="Rectangle 84"/>
          <p:cNvSpPr/>
          <p:nvPr/>
        </p:nvSpPr>
        <p:spPr bwMode="auto">
          <a:xfrm>
            <a:off x="4000661" y="3523238"/>
            <a:ext cx="2389141" cy="1064496"/>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cs typeface="Segoe UI" pitchFamily="34" charset="0"/>
            </a:endParaRPr>
          </a:p>
        </p:txBody>
      </p:sp>
      <p:sp>
        <p:nvSpPr>
          <p:cNvPr id="86" name="Rectangle 85"/>
          <p:cNvSpPr/>
          <p:nvPr/>
        </p:nvSpPr>
        <p:spPr bwMode="auto">
          <a:xfrm>
            <a:off x="4010954" y="1297610"/>
            <a:ext cx="2389141" cy="1064496"/>
          </a:xfrm>
          <a:prstGeom prst="rect">
            <a:avLst/>
          </a:prstGeom>
          <a:solidFill>
            <a:srgbClr val="D2D2D2">
              <a:lumMod val="5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pPr>
            <a:endParaRPr lang="en-US" sz="2307" kern="0" dirty="0">
              <a:solidFill>
                <a:srgbClr val="FFFFFF"/>
              </a:solidFill>
              <a:latin typeface="Segoe UI Light"/>
              <a:cs typeface="Segoe UI" pitchFamily="34" charset="0"/>
            </a:endParaRPr>
          </a:p>
        </p:txBody>
      </p:sp>
      <p:sp>
        <p:nvSpPr>
          <p:cNvPr id="87" name="Rectangle 86"/>
          <p:cNvSpPr/>
          <p:nvPr/>
        </p:nvSpPr>
        <p:spPr bwMode="auto">
          <a:xfrm>
            <a:off x="6333860" y="193641"/>
            <a:ext cx="5610112" cy="6434473"/>
          </a:xfrm>
          <a:prstGeom prst="rect">
            <a:avLst/>
          </a:prstGeom>
          <a:solidFill>
            <a:srgbClr val="505050"/>
          </a:solidFill>
          <a:ln w="6350" cap="flat" cmpd="sng" algn="ctr">
            <a:noFill/>
            <a:prstDash val="solid"/>
            <a:miter lim="800000"/>
            <a:headEnd type="none" w="med" len="med"/>
            <a:tailEnd type="none" w="med" len="med"/>
          </a:ln>
          <a:effectLst/>
        </p:spPr>
        <p:txBody>
          <a:bodyPr rot="0" spcFirstLastPara="0" vertOverflow="overflow" horzOverflow="overflow" vert="horz" wrap="square" lIns="175636" tIns="140509" rIns="175636" bIns="140509" numCol="1" spcCol="0" rtlCol="0" fromWordArt="0" anchor="t" anchorCtr="0" forceAA="0" compatLnSpc="1">
            <a:prstTxWarp prst="textNoShape">
              <a:avLst/>
            </a:prstTxWarp>
            <a:noAutofit/>
          </a:bodyPr>
          <a:lstStyle/>
          <a:p>
            <a:pPr defTabSz="895347" fontAlgn="base">
              <a:lnSpc>
                <a:spcPct val="90000"/>
              </a:lnSpc>
              <a:spcBef>
                <a:spcPct val="0"/>
              </a:spcBef>
              <a:spcAft>
                <a:spcPct val="0"/>
              </a:spcAft>
              <a:defRPr/>
            </a:pPr>
            <a:endParaRPr lang="en-US" sz="2307" kern="0" dirty="0">
              <a:solidFill>
                <a:srgbClr val="FFFFFF"/>
              </a:solidFill>
              <a:latin typeface="Segoe UI Light"/>
              <a:ea typeface="Segoe UI" pitchFamily="34" charset="0"/>
              <a:cs typeface="Segoe UI" pitchFamily="34" charset="0"/>
            </a:endParaRPr>
          </a:p>
        </p:txBody>
      </p:sp>
      <p:sp>
        <p:nvSpPr>
          <p:cNvPr id="88" name="TextBox 87"/>
          <p:cNvSpPr txBox="1"/>
          <p:nvPr/>
        </p:nvSpPr>
        <p:spPr>
          <a:xfrm>
            <a:off x="6480104" y="3573660"/>
            <a:ext cx="5270231" cy="1586642"/>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cs typeface="Segoe UI" pitchFamily="34" charset="0"/>
            </a:endParaRPr>
          </a:p>
        </p:txBody>
      </p:sp>
      <p:sp>
        <p:nvSpPr>
          <p:cNvPr id="89" name="TextBox 88"/>
          <p:cNvSpPr txBox="1"/>
          <p:nvPr/>
        </p:nvSpPr>
        <p:spPr>
          <a:xfrm>
            <a:off x="6480104" y="1935465"/>
            <a:ext cx="5270231" cy="1586827"/>
          </a:xfrm>
          <a:prstGeom prst="rect">
            <a:avLst/>
          </a:prstGeom>
          <a:solidFill>
            <a:schemeClr val="tx2"/>
          </a:solidFill>
        </p:spPr>
        <p:txBody>
          <a:bodyPr wrap="square" lIns="175636" tIns="140509" rIns="175636" bIns="140509" rtlCol="0">
            <a:spAutoFit/>
          </a:bodyPr>
          <a:lstStyle/>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895638" fontAlgn="base">
              <a:lnSpc>
                <a:spcPct val="90000"/>
              </a:lnSpc>
              <a:spcBef>
                <a:spcPct val="0"/>
              </a:spcBef>
              <a:spcAft>
                <a:spcPct val="0"/>
              </a:spcAft>
              <a:tabLst>
                <a:tab pos="877995" algn="l"/>
              </a:tabLst>
              <a:defRPr/>
            </a:pPr>
            <a:endParaRPr lang="en-US" sz="230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p:cNvSpPr txBox="1"/>
          <p:nvPr/>
        </p:nvSpPr>
        <p:spPr>
          <a:xfrm>
            <a:off x="4903613" y="2699778"/>
            <a:ext cx="1177731"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API Apps</a:t>
            </a:r>
          </a:p>
        </p:txBody>
      </p:sp>
      <p:sp>
        <p:nvSpPr>
          <p:cNvPr id="91" name="TextBox 90"/>
          <p:cNvSpPr txBox="1"/>
          <p:nvPr/>
        </p:nvSpPr>
        <p:spPr>
          <a:xfrm>
            <a:off x="6480104" y="304325"/>
            <a:ext cx="5270231" cy="157977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4" b="0" dirty="0">
              <a:solidFill>
                <a:srgbClr val="FFFFFF"/>
              </a:solidFill>
              <a:latin typeface="Segoe UI Light"/>
              <a:ea typeface="+mn-ea"/>
            </a:endParaRPr>
          </a:p>
          <a:p>
            <a:pPr defTabSz="878053">
              <a:tabLst>
                <a:tab pos="860755" algn="l"/>
              </a:tabLst>
              <a:defRPr/>
            </a:pPr>
            <a:endParaRPr lang="en-US" sz="2262" b="0" dirty="0"/>
          </a:p>
        </p:txBody>
      </p:sp>
      <p:pic>
        <p:nvPicPr>
          <p:cNvPr id="92" name="Picture 91"/>
          <p:cNvPicPr>
            <a:picLocks noChangeAspect="1"/>
          </p:cNvPicPr>
          <p:nvPr/>
        </p:nvPicPr>
        <p:blipFill>
          <a:blip r:embed="rId3">
            <a:duotone>
              <a:prstClr val="black"/>
              <a:srgbClr val="00BCF2">
                <a:tint val="45000"/>
                <a:satMod val="400000"/>
              </a:srgbClr>
            </a:duotone>
            <a:lum bright="100000" contrast="-40000"/>
          </a:blip>
          <a:stretch>
            <a:fillRect/>
          </a:stretch>
        </p:blipFill>
        <p:spPr>
          <a:xfrm>
            <a:off x="4311037" y="1407316"/>
            <a:ext cx="544993" cy="782554"/>
          </a:xfrm>
          <a:prstGeom prst="rect">
            <a:avLst/>
          </a:prstGeom>
        </p:spPr>
      </p:pic>
      <p:sp>
        <p:nvSpPr>
          <p:cNvPr id="95" name="TextBox 94"/>
          <p:cNvSpPr txBox="1"/>
          <p:nvPr/>
        </p:nvSpPr>
        <p:spPr>
          <a:xfrm>
            <a:off x="5079302" y="3762444"/>
            <a:ext cx="1172806" cy="510813"/>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solidFill>
                  <a:srgbClr val="FFFFFF"/>
                </a:solidFill>
                <a:latin typeface="Segoe UI Light"/>
              </a:rPr>
              <a:t>Functions</a:t>
            </a:r>
          </a:p>
        </p:txBody>
      </p:sp>
      <p:sp>
        <p:nvSpPr>
          <p:cNvPr id="96" name="TextBox 95"/>
          <p:cNvSpPr txBox="1"/>
          <p:nvPr/>
        </p:nvSpPr>
        <p:spPr>
          <a:xfrm>
            <a:off x="4903614" y="1590989"/>
            <a:ext cx="150790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Mobile Apps</a:t>
            </a:r>
          </a:p>
        </p:txBody>
      </p:sp>
      <p:pic>
        <p:nvPicPr>
          <p:cNvPr id="97" name="Picture 6"/>
          <p:cNvPicPr>
            <a:picLocks noChangeAspect="1"/>
          </p:cNvPicPr>
          <p:nvPr/>
        </p:nvPicPr>
        <p:blipFill>
          <a:blip r:embed="rId4">
            <a:biLevel thresh="25000"/>
          </a:blip>
          <a:stretch>
            <a:fillRect/>
          </a:stretch>
        </p:blipFill>
        <p:spPr>
          <a:xfrm>
            <a:off x="4200243" y="3674021"/>
            <a:ext cx="902226" cy="796186"/>
          </a:xfrm>
          <a:prstGeom prst="rect">
            <a:avLst/>
          </a:prstGeom>
        </p:spPr>
      </p:pic>
      <p:sp>
        <p:nvSpPr>
          <p:cNvPr id="98" name="TextBox 97"/>
          <p:cNvSpPr txBox="1"/>
          <p:nvPr/>
        </p:nvSpPr>
        <p:spPr>
          <a:xfrm>
            <a:off x="4903615" y="487021"/>
            <a:ext cx="1294732" cy="510845"/>
          </a:xfrm>
          <a:prstGeom prst="rect">
            <a:avLst/>
          </a:prstGeom>
          <a:noFill/>
        </p:spPr>
        <p:txBody>
          <a:bodyPr wrap="none" lIns="179208" tIns="143366" rIns="179208" bIns="143366" rtlCol="0">
            <a:spAutoFit/>
          </a:bodyPr>
          <a:lstStyle/>
          <a:p>
            <a:pPr defTabSz="896042">
              <a:lnSpc>
                <a:spcPct val="90000"/>
              </a:lnSpc>
              <a:spcAft>
                <a:spcPts val="588"/>
              </a:spcAf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Web Apps</a:t>
            </a:r>
          </a:p>
        </p:txBody>
      </p:sp>
      <p:sp>
        <p:nvSpPr>
          <p:cNvPr id="99" name="TextBox 98"/>
          <p:cNvSpPr txBox="1"/>
          <p:nvPr/>
        </p:nvSpPr>
        <p:spPr>
          <a:xfrm>
            <a:off x="6480104" y="5211666"/>
            <a:ext cx="5270231" cy="130542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2208" tIns="137766" rIns="172208" bIns="137766" numCol="1" spcCol="0" rtlCol="0" fromWordArt="0" anchor="t" anchorCtr="0" forceAA="0" compatLnSpc="1">
            <a:prstTxWarp prst="textNoShape">
              <a:avLst/>
            </a:prstTxWarp>
            <a:noAutofit/>
          </a:bodyPr>
          <a:lstStyle>
            <a:defPPr>
              <a:defRPr lang="en-US"/>
            </a:defPPr>
            <a:lvl1pPr defTabSz="913926" fontAlgn="base">
              <a:lnSpc>
                <a:spcPct val="90000"/>
              </a:lnSpc>
              <a:spcBef>
                <a:spcPct val="0"/>
              </a:spcBef>
              <a:spcAft>
                <a:spcPct val="0"/>
              </a:spcAft>
              <a:defRPr sz="2353" b="1" kern="0">
                <a:gradFill>
                  <a:gsLst>
                    <a:gs pos="0">
                      <a:srgbClr val="FFFFFF"/>
                    </a:gs>
                    <a:gs pos="100000">
                      <a:srgbClr val="FFFFFF"/>
                    </a:gs>
                  </a:gsLst>
                  <a:lin ang="5400000" scaled="0"/>
                </a:gradFill>
                <a:latin typeface="Segoe UI"/>
                <a:ea typeface="Segoe UI" pitchFamily="34" charset="0"/>
                <a:cs typeface="Segoe UI" pitchFamily="34" charset="0"/>
              </a:defRPr>
            </a:lvl1pPr>
          </a:lstStyle>
          <a:p>
            <a:pPr defTabSz="895638">
              <a:tabLst>
                <a:tab pos="877995" algn="l"/>
              </a:tabLst>
              <a:defRPr/>
            </a:pPr>
            <a:endParaRPr lang="en-US" sz="2307" b="0" dirty="0"/>
          </a:p>
        </p:txBody>
      </p:sp>
      <p:pic>
        <p:nvPicPr>
          <p:cNvPr id="100" name="Picture 99"/>
          <p:cNvPicPr>
            <a:picLocks noChangeAspect="1"/>
          </p:cNvPicPr>
          <p:nvPr/>
        </p:nvPicPr>
        <p:blipFill>
          <a:blip r:embed="rId5"/>
          <a:stretch>
            <a:fillRect/>
          </a:stretch>
        </p:blipFill>
        <p:spPr>
          <a:xfrm>
            <a:off x="4248919" y="2684403"/>
            <a:ext cx="669230" cy="631819"/>
          </a:xfrm>
          <a:prstGeom prst="flowChartOffpageConnector">
            <a:avLst/>
          </a:prstGeom>
          <a:noFill/>
        </p:spPr>
      </p:pic>
      <p:pic>
        <p:nvPicPr>
          <p:cNvPr id="101" name="Picture 100"/>
          <p:cNvPicPr>
            <a:picLocks noChangeAspect="1"/>
          </p:cNvPicPr>
          <p:nvPr/>
        </p:nvPicPr>
        <p:blipFill>
          <a:blip r:embed="rId6">
            <a:duotone>
              <a:prstClr val="black"/>
              <a:srgbClr val="00BCF2">
                <a:tint val="45000"/>
                <a:satMod val="400000"/>
              </a:srgbClr>
            </a:duotone>
            <a:lum bright="100000" contrast="-40000"/>
          </a:blip>
          <a:stretch>
            <a:fillRect/>
          </a:stretch>
        </p:blipFill>
        <p:spPr>
          <a:xfrm>
            <a:off x="4228714" y="339637"/>
            <a:ext cx="709640" cy="693097"/>
          </a:xfrm>
          <a:prstGeom prst="rect">
            <a:avLst/>
          </a:prstGeom>
        </p:spPr>
      </p:pic>
      <p:sp>
        <p:nvSpPr>
          <p:cNvPr id="102" name="TextBox 101"/>
          <p:cNvSpPr txBox="1"/>
          <p:nvPr/>
        </p:nvSpPr>
        <p:spPr>
          <a:xfrm>
            <a:off x="6567816" y="1924431"/>
            <a:ext cx="5175172"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Bind into services</a:t>
            </a:r>
          </a:p>
        </p:txBody>
      </p:sp>
      <p:sp>
        <p:nvSpPr>
          <p:cNvPr id="103" name="TextBox 102"/>
          <p:cNvSpPr txBox="1"/>
          <p:nvPr/>
        </p:nvSpPr>
        <p:spPr>
          <a:xfrm>
            <a:off x="6567815" y="3569706"/>
            <a:ext cx="5068851"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Accelerate development</a:t>
            </a:r>
          </a:p>
        </p:txBody>
      </p:sp>
      <p:sp>
        <p:nvSpPr>
          <p:cNvPr id="104" name="TextBox 103"/>
          <p:cNvSpPr txBox="1"/>
          <p:nvPr/>
        </p:nvSpPr>
        <p:spPr>
          <a:xfrm>
            <a:off x="6567814" y="5223132"/>
            <a:ext cx="5068851"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Languages supported</a:t>
            </a:r>
          </a:p>
        </p:txBody>
      </p:sp>
      <p:sp>
        <p:nvSpPr>
          <p:cNvPr id="105" name="TextBox 104"/>
          <p:cNvSpPr txBox="1"/>
          <p:nvPr/>
        </p:nvSpPr>
        <p:spPr>
          <a:xfrm>
            <a:off x="6567816" y="356660"/>
            <a:ext cx="3381338" cy="313631"/>
          </a:xfrm>
          <a:prstGeom prst="rect">
            <a:avLst/>
          </a:prstGeom>
          <a:noFill/>
        </p:spPr>
        <p:txBody>
          <a:bodyPr wrap="square" rtlCol="0">
            <a:spAutoFit/>
          </a:bodyPr>
          <a:lstStyle/>
          <a:p>
            <a:pPr defTabSz="896042">
              <a:lnSpc>
                <a:spcPct val="90000"/>
              </a:lnSpc>
              <a:spcAft>
                <a:spcPts val="588"/>
              </a:spcAft>
              <a:tabLst>
                <a:tab pos="877995" algn="l"/>
              </a:tabLst>
              <a:defRPr/>
            </a:pPr>
            <a:r>
              <a:rPr lang="en-US" sz="1567" kern="0"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Event-driven</a:t>
            </a:r>
          </a:p>
        </p:txBody>
      </p:sp>
      <p:grpSp>
        <p:nvGrpSpPr>
          <p:cNvPr id="106" name="Group 105"/>
          <p:cNvGrpSpPr/>
          <p:nvPr/>
        </p:nvGrpSpPr>
        <p:grpSpPr>
          <a:xfrm>
            <a:off x="289096" y="1844283"/>
            <a:ext cx="3210658" cy="3196028"/>
            <a:chOff x="827088" y="-3463925"/>
            <a:chExt cx="3833812" cy="3816350"/>
          </a:xfrm>
        </p:grpSpPr>
        <p:sp>
          <p:nvSpPr>
            <p:cNvPr id="10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0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09"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rgbClr val="002050">
                <a:lumMod val="75000"/>
                <a:lumOff val="25000"/>
              </a:srgbClr>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0"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rgbClr val="004BBB"/>
            </a:solidFill>
            <a:ln>
              <a:solidFill>
                <a:srgbClr val="002050">
                  <a:lumMod val="75000"/>
                  <a:lumOff val="25000"/>
                </a:srgb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1"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2"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3"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sp>
          <p:nvSpPr>
            <p:cNvPr id="114"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592" tIns="44796" rIns="89592" bIns="44796" numCol="1" anchor="t" anchorCtr="0" compatLnSpc="1">
              <a:prstTxWarp prst="textNoShape">
                <a:avLst/>
              </a:prstTxWarp>
            </a:bodyPr>
            <a:lstStyle/>
            <a:p>
              <a:pPr defTabSz="913665">
                <a:defRPr/>
              </a:pPr>
              <a:endParaRPr lang="en-US" sz="1765" kern="0" dirty="0">
                <a:solidFill>
                  <a:srgbClr val="FFFFFF"/>
                </a:solidFill>
                <a:latin typeface="Segoe UI Light" charset="0"/>
              </a:endParaRPr>
            </a:p>
          </p:txBody>
        </p:sp>
      </p:grpSp>
      <p:sp>
        <p:nvSpPr>
          <p:cNvPr id="115" name="Rectangle 114"/>
          <p:cNvSpPr/>
          <p:nvPr/>
        </p:nvSpPr>
        <p:spPr>
          <a:xfrm>
            <a:off x="318696" y="5089279"/>
            <a:ext cx="3181060" cy="707658"/>
          </a:xfrm>
          <a:prstGeom prst="rect">
            <a:avLst/>
          </a:prstGeom>
        </p:spPr>
        <p:txBody>
          <a:bodyPr wrap="square">
            <a:spAutoFit/>
          </a:bodyPr>
          <a:lstStyle/>
          <a:p>
            <a:pPr algn="ctr" defTabSz="914049"/>
            <a:r>
              <a:rPr lang="en-US" sz="3920" kern="0" dirty="0">
                <a:gradFill>
                  <a:gsLst>
                    <a:gs pos="0">
                      <a:srgbClr val="000000"/>
                    </a:gs>
                    <a:gs pos="100000">
                      <a:srgbClr val="000000"/>
                    </a:gs>
                  </a:gsLst>
                  <a:lin ang="5400000" scaled="1"/>
                </a:gradFill>
                <a:latin typeface="Segoe UI Light" panose="020B0502040204020203" pitchFamily="34" charset="0"/>
                <a:ea typeface="Segoe UI Black" panose="020B0A02040204020203" pitchFamily="34" charset="0"/>
                <a:cs typeface="Segoe UI Light" panose="020B0502040204020203" pitchFamily="34" charset="0"/>
              </a:rPr>
              <a:t>App Service</a:t>
            </a:r>
            <a:endParaRPr lang="en-US" sz="3920" kern="0" dirty="0">
              <a:gradFill>
                <a:gsLst>
                  <a:gs pos="0">
                    <a:srgbClr val="000000"/>
                  </a:gs>
                  <a:gs pos="100000">
                    <a:srgbClr val="000000"/>
                  </a:gs>
                </a:gsLst>
                <a:lin ang="5400000" scaled="1"/>
              </a:gradFill>
              <a:latin typeface="Segoe UI"/>
            </a:endParaRPr>
          </a:p>
        </p:txBody>
      </p:sp>
      <p:sp>
        <p:nvSpPr>
          <p:cNvPr id="146" name="TextBox 145"/>
          <p:cNvSpPr txBox="1"/>
          <p:nvPr/>
        </p:nvSpPr>
        <p:spPr>
          <a:xfrm>
            <a:off x="9678907" y="1484299"/>
            <a:ext cx="1097796"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WebHook + API</a:t>
            </a:r>
          </a:p>
        </p:txBody>
      </p:sp>
      <p:pic>
        <p:nvPicPr>
          <p:cNvPr id="147" name="Picture 146"/>
          <p:cNvPicPr>
            <a:picLocks noChangeAspect="1"/>
          </p:cNvPicPr>
          <p:nvPr/>
        </p:nvPicPr>
        <p:blipFill>
          <a:blip r:embed="rId7"/>
          <a:stretch>
            <a:fillRect/>
          </a:stretch>
        </p:blipFill>
        <p:spPr>
          <a:xfrm>
            <a:off x="7037844" y="769845"/>
            <a:ext cx="627408" cy="627408"/>
          </a:xfrm>
          <a:prstGeom prst="rect">
            <a:avLst/>
          </a:prstGeom>
        </p:spPr>
      </p:pic>
      <p:pic>
        <p:nvPicPr>
          <p:cNvPr id="148" name="Picture 147"/>
          <p:cNvPicPr>
            <a:picLocks noChangeAspect="1"/>
          </p:cNvPicPr>
          <p:nvPr/>
        </p:nvPicPr>
        <p:blipFill>
          <a:blip r:embed="rId8"/>
          <a:stretch>
            <a:fillRect/>
          </a:stretch>
        </p:blipFill>
        <p:spPr>
          <a:xfrm>
            <a:off x="8464768" y="762738"/>
            <a:ext cx="627408" cy="627408"/>
          </a:xfrm>
          <a:prstGeom prst="rect">
            <a:avLst/>
          </a:prstGeom>
        </p:spPr>
      </p:pic>
      <p:pic>
        <p:nvPicPr>
          <p:cNvPr id="149" name="Picture 148"/>
          <p:cNvPicPr>
            <a:picLocks noChangeAspect="1"/>
          </p:cNvPicPr>
          <p:nvPr/>
        </p:nvPicPr>
        <p:blipFill>
          <a:blip r:embed="rId9"/>
          <a:stretch>
            <a:fillRect/>
          </a:stretch>
        </p:blipFill>
        <p:spPr>
          <a:xfrm>
            <a:off x="9891693" y="735350"/>
            <a:ext cx="672224" cy="672224"/>
          </a:xfrm>
          <a:prstGeom prst="rect">
            <a:avLst/>
          </a:prstGeom>
        </p:spPr>
      </p:pic>
      <p:sp>
        <p:nvSpPr>
          <p:cNvPr id="150" name="TextBox 149"/>
          <p:cNvSpPr txBox="1"/>
          <p:nvPr/>
        </p:nvSpPr>
        <p:spPr>
          <a:xfrm>
            <a:off x="7100767" y="1455258"/>
            <a:ext cx="501564"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Timer</a:t>
            </a:r>
          </a:p>
        </p:txBody>
      </p:sp>
      <p:sp>
        <p:nvSpPr>
          <p:cNvPr id="151" name="TextBox 150"/>
          <p:cNvSpPr txBox="1"/>
          <p:nvPr/>
        </p:nvSpPr>
        <p:spPr>
          <a:xfrm>
            <a:off x="8239121" y="1484299"/>
            <a:ext cx="1089784"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Data processing</a:t>
            </a:r>
          </a:p>
        </p:txBody>
      </p:sp>
      <p:sp>
        <p:nvSpPr>
          <p:cNvPr id="152" name="TextBox 151"/>
          <p:cNvSpPr txBox="1"/>
          <p:nvPr/>
        </p:nvSpPr>
        <p:spPr>
          <a:xfrm>
            <a:off x="6521257" y="2923057"/>
            <a:ext cx="621773" cy="50594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a:t>
            </a:r>
            <a:br>
              <a:rPr lang="en-US" sz="980" dirty="0">
                <a:latin typeface="Segoe UI"/>
              </a:rPr>
            </a:br>
            <a:r>
              <a:rPr lang="en-US" sz="980" dirty="0">
                <a:latin typeface="Segoe UI"/>
              </a:rPr>
              <a:t>Blob</a:t>
            </a:r>
            <a:br>
              <a:rPr lang="en-US" sz="980" dirty="0">
                <a:latin typeface="Segoe UI"/>
              </a:rPr>
            </a:br>
            <a:r>
              <a:rPr lang="en-US" sz="980" dirty="0">
                <a:latin typeface="Segoe UI"/>
              </a:rPr>
              <a:t>Storage</a:t>
            </a:r>
          </a:p>
        </p:txBody>
      </p:sp>
      <p:sp>
        <p:nvSpPr>
          <p:cNvPr id="153" name="TextBox 152"/>
          <p:cNvSpPr txBox="1"/>
          <p:nvPr/>
        </p:nvSpPr>
        <p:spPr>
          <a:xfrm>
            <a:off x="7196985" y="2925779"/>
            <a:ext cx="610554"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a:t>
            </a:r>
            <a:br>
              <a:rPr lang="en-US" sz="980" dirty="0">
                <a:latin typeface="Segoe UI"/>
              </a:rPr>
            </a:br>
            <a:r>
              <a:rPr lang="en-US" sz="980" dirty="0">
                <a:latin typeface="Segoe UI"/>
              </a:rPr>
              <a:t>Queues</a:t>
            </a:r>
          </a:p>
        </p:txBody>
      </p:sp>
      <p:sp>
        <p:nvSpPr>
          <p:cNvPr id="154" name="TextBox 153"/>
          <p:cNvSpPr txBox="1"/>
          <p:nvPr/>
        </p:nvSpPr>
        <p:spPr>
          <a:xfrm>
            <a:off x="8584916" y="2928501"/>
            <a:ext cx="709926"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OneDrive</a:t>
            </a:r>
          </a:p>
        </p:txBody>
      </p:sp>
      <p:sp>
        <p:nvSpPr>
          <p:cNvPr id="155" name="TextBox 154"/>
          <p:cNvSpPr txBox="1"/>
          <p:nvPr/>
        </p:nvSpPr>
        <p:spPr>
          <a:xfrm>
            <a:off x="9447223" y="2928501"/>
            <a:ext cx="676267"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Dropbox</a:t>
            </a:r>
          </a:p>
        </p:txBody>
      </p:sp>
      <p:sp>
        <p:nvSpPr>
          <p:cNvPr id="156" name="TextBox 155"/>
          <p:cNvSpPr txBox="1"/>
          <p:nvPr/>
        </p:nvSpPr>
        <p:spPr>
          <a:xfrm>
            <a:off x="10369232" y="2936232"/>
            <a:ext cx="389369"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Box</a:t>
            </a:r>
          </a:p>
        </p:txBody>
      </p:sp>
      <p:sp>
        <p:nvSpPr>
          <p:cNvPr id="157" name="TextBox 156"/>
          <p:cNvSpPr txBox="1"/>
          <p:nvPr/>
        </p:nvSpPr>
        <p:spPr>
          <a:xfrm>
            <a:off x="7711671" y="2925779"/>
            <a:ext cx="815709"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Azure</a:t>
            </a:r>
            <a:br>
              <a:rPr lang="en-US" sz="980" dirty="0">
                <a:latin typeface="Segoe UI"/>
              </a:rPr>
            </a:br>
            <a:r>
              <a:rPr lang="en-US" sz="980" dirty="0">
                <a:latin typeface="Segoe UI"/>
              </a:rPr>
              <a:t>Service Bus</a:t>
            </a:r>
          </a:p>
        </p:txBody>
      </p:sp>
      <p:sp>
        <p:nvSpPr>
          <p:cNvPr id="158" name="TextBox 157"/>
          <p:cNvSpPr txBox="1"/>
          <p:nvPr/>
        </p:nvSpPr>
        <p:spPr>
          <a:xfrm>
            <a:off x="11038087" y="2925779"/>
            <a:ext cx="592923"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Google</a:t>
            </a:r>
            <a:br>
              <a:rPr lang="en-US" sz="980" dirty="0">
                <a:latin typeface="Segoe UI"/>
              </a:rPr>
            </a:br>
            <a:r>
              <a:rPr lang="en-US" sz="980" dirty="0">
                <a:latin typeface="Segoe UI"/>
              </a:rPr>
              <a:t>Drive</a:t>
            </a:r>
          </a:p>
        </p:txBody>
      </p:sp>
      <p:pic>
        <p:nvPicPr>
          <p:cNvPr id="159" name="Picture 158"/>
          <p:cNvPicPr>
            <a:picLocks noChangeAspect="1"/>
          </p:cNvPicPr>
          <p:nvPr/>
        </p:nvPicPr>
        <p:blipFill>
          <a:blip r:embed="rId10">
            <a:biLevel thresh="25000"/>
          </a:blip>
          <a:stretch>
            <a:fillRect/>
          </a:stretch>
        </p:blipFill>
        <p:spPr>
          <a:xfrm>
            <a:off x="6608068" y="2380003"/>
            <a:ext cx="448152" cy="448149"/>
          </a:xfrm>
          <a:prstGeom prst="rect">
            <a:avLst/>
          </a:prstGeom>
        </p:spPr>
      </p:pic>
      <p:pic>
        <p:nvPicPr>
          <p:cNvPr id="160" name="Picture 159"/>
          <p:cNvPicPr>
            <a:picLocks noChangeAspect="1"/>
          </p:cNvPicPr>
          <p:nvPr/>
        </p:nvPicPr>
        <p:blipFill>
          <a:blip r:embed="rId11">
            <a:biLevel thresh="25000"/>
          </a:blip>
          <a:stretch>
            <a:fillRect/>
          </a:stretch>
        </p:blipFill>
        <p:spPr>
          <a:xfrm>
            <a:off x="10270127" y="2437809"/>
            <a:ext cx="602689" cy="332539"/>
          </a:xfrm>
          <a:prstGeom prst="rect">
            <a:avLst/>
          </a:prstGeom>
        </p:spPr>
      </p:pic>
      <p:pic>
        <p:nvPicPr>
          <p:cNvPr id="11" name="Picture 10"/>
          <p:cNvPicPr>
            <a:picLocks noChangeAspect="1"/>
          </p:cNvPicPr>
          <p:nvPr/>
        </p:nvPicPr>
        <p:blipFill>
          <a:blip r:embed="rId12"/>
          <a:stretch>
            <a:fillRect/>
          </a:stretch>
        </p:blipFill>
        <p:spPr>
          <a:xfrm>
            <a:off x="8575861" y="2433355"/>
            <a:ext cx="717038" cy="341445"/>
          </a:xfrm>
          <a:prstGeom prst="rect">
            <a:avLst/>
          </a:prstGeom>
        </p:spPr>
      </p:pic>
      <p:sp>
        <p:nvSpPr>
          <p:cNvPr id="161" name="Freeform 12"/>
          <p:cNvSpPr>
            <a:spLocks noChangeAspect="1" noEditPoints="1"/>
          </p:cNvSpPr>
          <p:nvPr/>
        </p:nvSpPr>
        <p:spPr bwMode="auto">
          <a:xfrm>
            <a:off x="9530557" y="2380003"/>
            <a:ext cx="501911" cy="448149"/>
          </a:xfrm>
          <a:custGeom>
            <a:avLst/>
            <a:gdLst>
              <a:gd name="T0" fmla="*/ 347 w 1167"/>
              <a:gd name="T1" fmla="*/ 0 h 1042"/>
              <a:gd name="T2" fmla="*/ 0 w 1167"/>
              <a:gd name="T3" fmla="*/ 215 h 1042"/>
              <a:gd name="T4" fmla="*/ 222 w 1167"/>
              <a:gd name="T5" fmla="*/ 399 h 1042"/>
              <a:gd name="T6" fmla="*/ 574 w 1167"/>
              <a:gd name="T7" fmla="*/ 182 h 1042"/>
              <a:gd name="T8" fmla="*/ 347 w 1167"/>
              <a:gd name="T9" fmla="*/ 0 h 1042"/>
              <a:gd name="T10" fmla="*/ 347 w 1167"/>
              <a:gd name="T11" fmla="*/ 0 h 1042"/>
              <a:gd name="T12" fmla="*/ 819 w 1167"/>
              <a:gd name="T13" fmla="*/ 0 h 1042"/>
              <a:gd name="T14" fmla="*/ 1167 w 1167"/>
              <a:gd name="T15" fmla="*/ 217 h 1042"/>
              <a:gd name="T16" fmla="*/ 944 w 1167"/>
              <a:gd name="T17" fmla="*/ 399 h 1042"/>
              <a:gd name="T18" fmla="*/ 597 w 1167"/>
              <a:gd name="T19" fmla="*/ 182 h 1042"/>
              <a:gd name="T20" fmla="*/ 819 w 1167"/>
              <a:gd name="T21" fmla="*/ 0 h 1042"/>
              <a:gd name="T22" fmla="*/ 819 w 1167"/>
              <a:gd name="T23" fmla="*/ 0 h 1042"/>
              <a:gd name="T24" fmla="*/ 349 w 1167"/>
              <a:gd name="T25" fmla="*/ 798 h 1042"/>
              <a:gd name="T26" fmla="*/ 14 w 1167"/>
              <a:gd name="T27" fmla="*/ 602 h 1042"/>
              <a:gd name="T28" fmla="*/ 217 w 1167"/>
              <a:gd name="T29" fmla="*/ 427 h 1042"/>
              <a:gd name="T30" fmla="*/ 548 w 1167"/>
              <a:gd name="T31" fmla="*/ 631 h 1042"/>
              <a:gd name="T32" fmla="*/ 349 w 1167"/>
              <a:gd name="T33" fmla="*/ 798 h 1042"/>
              <a:gd name="T34" fmla="*/ 349 w 1167"/>
              <a:gd name="T35" fmla="*/ 798 h 1042"/>
              <a:gd name="T36" fmla="*/ 815 w 1167"/>
              <a:gd name="T37" fmla="*/ 796 h 1042"/>
              <a:gd name="T38" fmla="*/ 1152 w 1167"/>
              <a:gd name="T39" fmla="*/ 598 h 1042"/>
              <a:gd name="T40" fmla="*/ 949 w 1167"/>
              <a:gd name="T41" fmla="*/ 427 h 1042"/>
              <a:gd name="T42" fmla="*/ 618 w 1167"/>
              <a:gd name="T43" fmla="*/ 626 h 1042"/>
              <a:gd name="T44" fmla="*/ 815 w 1167"/>
              <a:gd name="T45" fmla="*/ 796 h 1042"/>
              <a:gd name="T46" fmla="*/ 815 w 1167"/>
              <a:gd name="T47" fmla="*/ 796 h 1042"/>
              <a:gd name="T48" fmla="*/ 592 w 1167"/>
              <a:gd name="T49" fmla="*/ 642 h 1042"/>
              <a:gd name="T50" fmla="*/ 592 w 1167"/>
              <a:gd name="T51" fmla="*/ 1042 h 1042"/>
              <a:gd name="T52" fmla="*/ 933 w 1167"/>
              <a:gd name="T53" fmla="*/ 831 h 1042"/>
              <a:gd name="T54" fmla="*/ 933 w 1167"/>
              <a:gd name="T55" fmla="*/ 768 h 1042"/>
              <a:gd name="T56" fmla="*/ 819 w 1167"/>
              <a:gd name="T57" fmla="*/ 827 h 1042"/>
              <a:gd name="T58" fmla="*/ 592 w 1167"/>
              <a:gd name="T59" fmla="*/ 642 h 1042"/>
              <a:gd name="T60" fmla="*/ 592 w 1167"/>
              <a:gd name="T61" fmla="*/ 642 h 1042"/>
              <a:gd name="T62" fmla="*/ 569 w 1167"/>
              <a:gd name="T63" fmla="*/ 642 h 1042"/>
              <a:gd name="T64" fmla="*/ 569 w 1167"/>
              <a:gd name="T65" fmla="*/ 1042 h 1042"/>
              <a:gd name="T66" fmla="*/ 233 w 1167"/>
              <a:gd name="T67" fmla="*/ 831 h 1042"/>
              <a:gd name="T68" fmla="*/ 233 w 1167"/>
              <a:gd name="T69" fmla="*/ 768 h 1042"/>
              <a:gd name="T70" fmla="*/ 347 w 1167"/>
              <a:gd name="T71" fmla="*/ 827 h 1042"/>
              <a:gd name="T72" fmla="*/ 569 w 1167"/>
              <a:gd name="T73" fmla="*/ 642 h 1042"/>
              <a:gd name="T74" fmla="*/ 569 w 1167"/>
              <a:gd name="T75" fmla="*/ 642 h 1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67" h="1042">
                <a:moveTo>
                  <a:pt x="347" y="0"/>
                </a:moveTo>
                <a:lnTo>
                  <a:pt x="0" y="215"/>
                </a:lnTo>
                <a:lnTo>
                  <a:pt x="222" y="399"/>
                </a:lnTo>
                <a:lnTo>
                  <a:pt x="574" y="182"/>
                </a:lnTo>
                <a:lnTo>
                  <a:pt x="347" y="0"/>
                </a:lnTo>
                <a:lnTo>
                  <a:pt x="347" y="0"/>
                </a:lnTo>
                <a:close/>
                <a:moveTo>
                  <a:pt x="819" y="0"/>
                </a:moveTo>
                <a:lnTo>
                  <a:pt x="1167" y="217"/>
                </a:lnTo>
                <a:lnTo>
                  <a:pt x="944" y="399"/>
                </a:lnTo>
                <a:lnTo>
                  <a:pt x="597" y="182"/>
                </a:lnTo>
                <a:lnTo>
                  <a:pt x="819" y="0"/>
                </a:lnTo>
                <a:lnTo>
                  <a:pt x="819" y="0"/>
                </a:lnTo>
                <a:close/>
                <a:moveTo>
                  <a:pt x="349" y="798"/>
                </a:moveTo>
                <a:lnTo>
                  <a:pt x="14" y="602"/>
                </a:lnTo>
                <a:lnTo>
                  <a:pt x="217" y="427"/>
                </a:lnTo>
                <a:lnTo>
                  <a:pt x="548" y="631"/>
                </a:lnTo>
                <a:lnTo>
                  <a:pt x="349" y="798"/>
                </a:lnTo>
                <a:lnTo>
                  <a:pt x="349" y="798"/>
                </a:lnTo>
                <a:close/>
                <a:moveTo>
                  <a:pt x="815" y="796"/>
                </a:moveTo>
                <a:lnTo>
                  <a:pt x="1152" y="598"/>
                </a:lnTo>
                <a:lnTo>
                  <a:pt x="949" y="427"/>
                </a:lnTo>
                <a:lnTo>
                  <a:pt x="618" y="626"/>
                </a:lnTo>
                <a:lnTo>
                  <a:pt x="815" y="796"/>
                </a:lnTo>
                <a:lnTo>
                  <a:pt x="815" y="796"/>
                </a:lnTo>
                <a:close/>
                <a:moveTo>
                  <a:pt x="592" y="642"/>
                </a:moveTo>
                <a:lnTo>
                  <a:pt x="592" y="1042"/>
                </a:lnTo>
                <a:lnTo>
                  <a:pt x="933" y="831"/>
                </a:lnTo>
                <a:lnTo>
                  <a:pt x="933" y="768"/>
                </a:lnTo>
                <a:lnTo>
                  <a:pt x="819" y="827"/>
                </a:lnTo>
                <a:lnTo>
                  <a:pt x="592" y="642"/>
                </a:lnTo>
                <a:lnTo>
                  <a:pt x="592" y="642"/>
                </a:lnTo>
                <a:close/>
                <a:moveTo>
                  <a:pt x="569" y="642"/>
                </a:moveTo>
                <a:lnTo>
                  <a:pt x="569" y="1042"/>
                </a:lnTo>
                <a:lnTo>
                  <a:pt x="233" y="831"/>
                </a:lnTo>
                <a:lnTo>
                  <a:pt x="233" y="768"/>
                </a:lnTo>
                <a:lnTo>
                  <a:pt x="347" y="827"/>
                </a:lnTo>
                <a:lnTo>
                  <a:pt x="569" y="642"/>
                </a:lnTo>
                <a:lnTo>
                  <a:pt x="569" y="642"/>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pic>
        <p:nvPicPr>
          <p:cNvPr id="12" name="Picture 11"/>
          <p:cNvPicPr>
            <a:picLocks noChangeAspect="1"/>
          </p:cNvPicPr>
          <p:nvPr/>
        </p:nvPicPr>
        <p:blipFill>
          <a:blip r:embed="rId13"/>
          <a:stretch>
            <a:fillRect/>
          </a:stretch>
        </p:blipFill>
        <p:spPr>
          <a:xfrm>
            <a:off x="11110472" y="2406850"/>
            <a:ext cx="448149" cy="394456"/>
          </a:xfrm>
          <a:prstGeom prst="rect">
            <a:avLst/>
          </a:prstGeom>
        </p:spPr>
      </p:pic>
      <p:pic>
        <p:nvPicPr>
          <p:cNvPr id="13" name="Picture 12"/>
          <p:cNvPicPr>
            <a:picLocks noChangeAspect="1"/>
          </p:cNvPicPr>
          <p:nvPr/>
        </p:nvPicPr>
        <p:blipFill>
          <a:blip r:embed="rId14"/>
          <a:stretch>
            <a:fillRect/>
          </a:stretch>
        </p:blipFill>
        <p:spPr>
          <a:xfrm>
            <a:off x="7293879" y="2402411"/>
            <a:ext cx="403333" cy="403333"/>
          </a:xfrm>
          <a:prstGeom prst="rect">
            <a:avLst/>
          </a:prstGeom>
        </p:spPr>
      </p:pic>
      <p:pic>
        <p:nvPicPr>
          <p:cNvPr id="162" name="Picture 161"/>
          <p:cNvPicPr>
            <a:picLocks noChangeAspect="1"/>
          </p:cNvPicPr>
          <p:nvPr/>
        </p:nvPicPr>
        <p:blipFill>
          <a:blip r:embed="rId14"/>
          <a:stretch>
            <a:fillRect/>
          </a:stretch>
        </p:blipFill>
        <p:spPr>
          <a:xfrm>
            <a:off x="7934870" y="2402411"/>
            <a:ext cx="403333" cy="403333"/>
          </a:xfrm>
          <a:prstGeom prst="rect">
            <a:avLst/>
          </a:prstGeom>
        </p:spPr>
      </p:pic>
      <p:sp>
        <p:nvSpPr>
          <p:cNvPr id="163" name="TextBox 162"/>
          <p:cNvSpPr txBox="1"/>
          <p:nvPr/>
        </p:nvSpPr>
        <p:spPr>
          <a:xfrm>
            <a:off x="6709202" y="4618620"/>
            <a:ext cx="926301"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Local</a:t>
            </a:r>
            <a:br>
              <a:rPr lang="en-US" sz="980" dirty="0">
                <a:latin typeface="Segoe UI"/>
              </a:rPr>
            </a:br>
            <a:r>
              <a:rPr lang="en-US" sz="980" dirty="0">
                <a:latin typeface="Segoe UI"/>
              </a:rPr>
              <a:t>development</a:t>
            </a:r>
          </a:p>
        </p:txBody>
      </p:sp>
      <p:sp>
        <p:nvSpPr>
          <p:cNvPr id="164" name="TextBox 163"/>
          <p:cNvSpPr txBox="1"/>
          <p:nvPr/>
        </p:nvSpPr>
        <p:spPr>
          <a:xfrm>
            <a:off x="8087548" y="4618620"/>
            <a:ext cx="769228"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Integrated</a:t>
            </a:r>
            <a:br>
              <a:rPr lang="en-US" sz="980" dirty="0">
                <a:latin typeface="Segoe UI"/>
              </a:rPr>
            </a:br>
            <a:r>
              <a:rPr lang="en-US" sz="980" dirty="0">
                <a:latin typeface="Segoe UI"/>
              </a:rPr>
              <a:t>DevOps</a:t>
            </a:r>
          </a:p>
        </p:txBody>
      </p:sp>
      <p:sp>
        <p:nvSpPr>
          <p:cNvPr id="165" name="TextBox 164"/>
          <p:cNvSpPr txBox="1"/>
          <p:nvPr/>
        </p:nvSpPr>
        <p:spPr>
          <a:xfrm>
            <a:off x="9370180" y="4618620"/>
            <a:ext cx="931108"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Package</a:t>
            </a:r>
            <a:br>
              <a:rPr lang="en-US" sz="980" dirty="0">
                <a:latin typeface="Segoe UI"/>
              </a:rPr>
            </a:br>
            <a:r>
              <a:rPr lang="en-US" sz="980" dirty="0">
                <a:latin typeface="Segoe UI"/>
              </a:rPr>
              <a:t>management</a:t>
            </a:r>
          </a:p>
        </p:txBody>
      </p:sp>
      <p:sp>
        <p:nvSpPr>
          <p:cNvPr id="166" name="TextBox 165"/>
          <p:cNvSpPr txBox="1"/>
          <p:nvPr/>
        </p:nvSpPr>
        <p:spPr>
          <a:xfrm>
            <a:off x="10726644" y="4618620"/>
            <a:ext cx="810900" cy="36746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Function</a:t>
            </a:r>
            <a:br>
              <a:rPr lang="en-US" sz="980" dirty="0">
                <a:latin typeface="Segoe UI"/>
              </a:rPr>
            </a:br>
            <a:r>
              <a:rPr lang="en-US" sz="980" dirty="0">
                <a:latin typeface="Segoe UI"/>
              </a:rPr>
              <a:t>monitoring</a:t>
            </a:r>
          </a:p>
        </p:txBody>
      </p:sp>
      <p:sp>
        <p:nvSpPr>
          <p:cNvPr id="167" name="Freeform 23"/>
          <p:cNvSpPr>
            <a:spLocks noChangeAspect="1" noEditPoints="1"/>
          </p:cNvSpPr>
          <p:nvPr/>
        </p:nvSpPr>
        <p:spPr bwMode="auto">
          <a:xfrm>
            <a:off x="6958872" y="4186196"/>
            <a:ext cx="537778" cy="393866"/>
          </a:xfrm>
          <a:custGeom>
            <a:avLst/>
            <a:gdLst>
              <a:gd name="T0" fmla="*/ 132 w 284"/>
              <a:gd name="T1" fmla="*/ 189 h 208"/>
              <a:gd name="T2" fmla="*/ 95 w 284"/>
              <a:gd name="T3" fmla="*/ 189 h 208"/>
              <a:gd name="T4" fmla="*/ 95 w 284"/>
              <a:gd name="T5" fmla="*/ 208 h 208"/>
              <a:gd name="T6" fmla="*/ 189 w 284"/>
              <a:gd name="T7" fmla="*/ 208 h 208"/>
              <a:gd name="T8" fmla="*/ 189 w 284"/>
              <a:gd name="T9" fmla="*/ 189 h 208"/>
              <a:gd name="T10" fmla="*/ 151 w 284"/>
              <a:gd name="T11" fmla="*/ 189 h 208"/>
              <a:gd name="T12" fmla="*/ 151 w 284"/>
              <a:gd name="T13" fmla="*/ 170 h 208"/>
              <a:gd name="T14" fmla="*/ 265 w 284"/>
              <a:gd name="T15" fmla="*/ 170 h 208"/>
              <a:gd name="T16" fmla="*/ 274 w 284"/>
              <a:gd name="T17" fmla="*/ 170 h 208"/>
              <a:gd name="T18" fmla="*/ 284 w 284"/>
              <a:gd name="T19" fmla="*/ 170 h 208"/>
              <a:gd name="T20" fmla="*/ 284 w 284"/>
              <a:gd name="T21" fmla="*/ 19 h 208"/>
              <a:gd name="T22" fmla="*/ 284 w 284"/>
              <a:gd name="T23" fmla="*/ 10 h 208"/>
              <a:gd name="T24" fmla="*/ 284 w 284"/>
              <a:gd name="T25" fmla="*/ 0 h 208"/>
              <a:gd name="T26" fmla="*/ 0 w 284"/>
              <a:gd name="T27" fmla="*/ 0 h 208"/>
              <a:gd name="T28" fmla="*/ 0 w 284"/>
              <a:gd name="T29" fmla="*/ 10 h 208"/>
              <a:gd name="T30" fmla="*/ 0 w 284"/>
              <a:gd name="T31" fmla="*/ 19 h 208"/>
              <a:gd name="T32" fmla="*/ 0 w 284"/>
              <a:gd name="T33" fmla="*/ 152 h 208"/>
              <a:gd name="T34" fmla="*/ 0 w 284"/>
              <a:gd name="T35" fmla="*/ 161 h 208"/>
              <a:gd name="T36" fmla="*/ 0 w 284"/>
              <a:gd name="T37" fmla="*/ 170 h 208"/>
              <a:gd name="T38" fmla="*/ 132 w 284"/>
              <a:gd name="T39" fmla="*/ 170 h 208"/>
              <a:gd name="T40" fmla="*/ 132 w 284"/>
              <a:gd name="T41" fmla="*/ 189 h 208"/>
              <a:gd name="T42" fmla="*/ 19 w 284"/>
              <a:gd name="T43" fmla="*/ 152 h 208"/>
              <a:gd name="T44" fmla="*/ 19 w 284"/>
              <a:gd name="T45" fmla="*/ 19 h 208"/>
              <a:gd name="T46" fmla="*/ 265 w 284"/>
              <a:gd name="T47" fmla="*/ 19 h 208"/>
              <a:gd name="T48" fmla="*/ 265 w 284"/>
              <a:gd name="T49" fmla="*/ 152 h 208"/>
              <a:gd name="T50" fmla="*/ 19 w 284"/>
              <a:gd name="T51" fmla="*/ 152 h 208"/>
              <a:gd name="T52" fmla="*/ 38 w 284"/>
              <a:gd name="T53" fmla="*/ 114 h 208"/>
              <a:gd name="T54" fmla="*/ 246 w 284"/>
              <a:gd name="T55" fmla="*/ 114 h 208"/>
              <a:gd name="T56" fmla="*/ 246 w 284"/>
              <a:gd name="T57" fmla="*/ 133 h 208"/>
              <a:gd name="T58" fmla="*/ 38 w 284"/>
              <a:gd name="T59" fmla="*/ 133 h 208"/>
              <a:gd name="T60" fmla="*/ 38 w 284"/>
              <a:gd name="T61" fmla="*/ 11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208">
                <a:moveTo>
                  <a:pt x="132" y="189"/>
                </a:moveTo>
                <a:lnTo>
                  <a:pt x="95" y="189"/>
                </a:lnTo>
                <a:lnTo>
                  <a:pt x="95" y="208"/>
                </a:lnTo>
                <a:lnTo>
                  <a:pt x="189" y="208"/>
                </a:lnTo>
                <a:lnTo>
                  <a:pt x="189" y="189"/>
                </a:lnTo>
                <a:lnTo>
                  <a:pt x="151" y="189"/>
                </a:lnTo>
                <a:lnTo>
                  <a:pt x="151" y="170"/>
                </a:lnTo>
                <a:lnTo>
                  <a:pt x="265" y="170"/>
                </a:lnTo>
                <a:lnTo>
                  <a:pt x="274" y="170"/>
                </a:lnTo>
                <a:lnTo>
                  <a:pt x="284" y="170"/>
                </a:lnTo>
                <a:lnTo>
                  <a:pt x="284" y="19"/>
                </a:lnTo>
                <a:lnTo>
                  <a:pt x="284" y="10"/>
                </a:lnTo>
                <a:lnTo>
                  <a:pt x="284" y="0"/>
                </a:lnTo>
                <a:lnTo>
                  <a:pt x="0" y="0"/>
                </a:lnTo>
                <a:lnTo>
                  <a:pt x="0" y="10"/>
                </a:lnTo>
                <a:lnTo>
                  <a:pt x="0" y="19"/>
                </a:lnTo>
                <a:lnTo>
                  <a:pt x="0" y="152"/>
                </a:lnTo>
                <a:lnTo>
                  <a:pt x="0" y="161"/>
                </a:lnTo>
                <a:lnTo>
                  <a:pt x="0" y="170"/>
                </a:lnTo>
                <a:lnTo>
                  <a:pt x="132" y="170"/>
                </a:lnTo>
                <a:lnTo>
                  <a:pt x="132" y="189"/>
                </a:lnTo>
                <a:close/>
                <a:moveTo>
                  <a:pt x="19" y="152"/>
                </a:moveTo>
                <a:lnTo>
                  <a:pt x="19" y="19"/>
                </a:lnTo>
                <a:lnTo>
                  <a:pt x="265" y="19"/>
                </a:lnTo>
                <a:lnTo>
                  <a:pt x="265" y="152"/>
                </a:lnTo>
                <a:lnTo>
                  <a:pt x="19" y="152"/>
                </a:lnTo>
                <a:close/>
                <a:moveTo>
                  <a:pt x="38" y="114"/>
                </a:moveTo>
                <a:lnTo>
                  <a:pt x="246" y="114"/>
                </a:lnTo>
                <a:lnTo>
                  <a:pt x="246" y="133"/>
                </a:lnTo>
                <a:lnTo>
                  <a:pt x="38" y="133"/>
                </a:lnTo>
                <a:lnTo>
                  <a:pt x="38" y="114"/>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68" name="Freeform 12"/>
          <p:cNvSpPr>
            <a:spLocks noChangeAspect="1" noEditPoints="1"/>
          </p:cNvSpPr>
          <p:nvPr/>
        </p:nvSpPr>
        <p:spPr bwMode="auto">
          <a:xfrm>
            <a:off x="8275435" y="4049955"/>
            <a:ext cx="499907" cy="537778"/>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69" name="Freeform 137"/>
          <p:cNvSpPr>
            <a:spLocks noChangeAspect="1" noEditPoints="1"/>
          </p:cNvSpPr>
          <p:nvPr/>
        </p:nvSpPr>
        <p:spPr bwMode="auto">
          <a:xfrm>
            <a:off x="9657464" y="4021794"/>
            <a:ext cx="405936" cy="537778"/>
          </a:xfrm>
          <a:custGeom>
            <a:avLst/>
            <a:gdLst>
              <a:gd name="T0" fmla="*/ 64 w 96"/>
              <a:gd name="T1" fmla="*/ 12 h 128"/>
              <a:gd name="T2" fmla="*/ 48 w 96"/>
              <a:gd name="T3" fmla="*/ 0 h 128"/>
              <a:gd name="T4" fmla="*/ 33 w 96"/>
              <a:gd name="T5" fmla="*/ 12 h 128"/>
              <a:gd name="T6" fmla="*/ 0 w 96"/>
              <a:gd name="T7" fmla="*/ 12 h 128"/>
              <a:gd name="T8" fmla="*/ 0 w 96"/>
              <a:gd name="T9" fmla="*/ 128 h 128"/>
              <a:gd name="T10" fmla="*/ 96 w 96"/>
              <a:gd name="T11" fmla="*/ 128 h 128"/>
              <a:gd name="T12" fmla="*/ 96 w 96"/>
              <a:gd name="T13" fmla="*/ 12 h 128"/>
              <a:gd name="T14" fmla="*/ 64 w 96"/>
              <a:gd name="T15" fmla="*/ 12 h 128"/>
              <a:gd name="T16" fmla="*/ 40 w 96"/>
              <a:gd name="T17" fmla="*/ 20 h 128"/>
              <a:gd name="T18" fmla="*/ 40 w 96"/>
              <a:gd name="T19" fmla="*/ 16 h 128"/>
              <a:gd name="T20" fmla="*/ 48 w 96"/>
              <a:gd name="T21" fmla="*/ 8 h 128"/>
              <a:gd name="T22" fmla="*/ 56 w 96"/>
              <a:gd name="T23" fmla="*/ 16 h 128"/>
              <a:gd name="T24" fmla="*/ 56 w 96"/>
              <a:gd name="T25" fmla="*/ 20 h 128"/>
              <a:gd name="T26" fmla="*/ 64 w 96"/>
              <a:gd name="T27" fmla="*/ 20 h 128"/>
              <a:gd name="T28" fmla="*/ 64 w 96"/>
              <a:gd name="T29" fmla="*/ 28 h 128"/>
              <a:gd name="T30" fmla="*/ 32 w 96"/>
              <a:gd name="T31" fmla="*/ 28 h 128"/>
              <a:gd name="T32" fmla="*/ 32 w 96"/>
              <a:gd name="T33" fmla="*/ 20 h 128"/>
              <a:gd name="T34" fmla="*/ 40 w 96"/>
              <a:gd name="T35" fmla="*/ 20 h 128"/>
              <a:gd name="T36" fmla="*/ 88 w 96"/>
              <a:gd name="T37" fmla="*/ 120 h 128"/>
              <a:gd name="T38" fmla="*/ 8 w 96"/>
              <a:gd name="T39" fmla="*/ 120 h 128"/>
              <a:gd name="T40" fmla="*/ 8 w 96"/>
              <a:gd name="T41" fmla="*/ 20 h 128"/>
              <a:gd name="T42" fmla="*/ 24 w 96"/>
              <a:gd name="T43" fmla="*/ 20 h 128"/>
              <a:gd name="T44" fmla="*/ 24 w 96"/>
              <a:gd name="T45" fmla="*/ 36 h 128"/>
              <a:gd name="T46" fmla="*/ 72 w 96"/>
              <a:gd name="T47" fmla="*/ 36 h 128"/>
              <a:gd name="T48" fmla="*/ 72 w 96"/>
              <a:gd name="T49" fmla="*/ 20 h 128"/>
              <a:gd name="T50" fmla="*/ 88 w 96"/>
              <a:gd name="T51" fmla="*/ 20 h 128"/>
              <a:gd name="T52" fmla="*/ 88 w 96"/>
              <a:gd name="T53"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6" h="128">
                <a:moveTo>
                  <a:pt x="64" y="12"/>
                </a:moveTo>
                <a:cubicBezTo>
                  <a:pt x="62" y="5"/>
                  <a:pt x="56" y="0"/>
                  <a:pt x="48" y="0"/>
                </a:cubicBezTo>
                <a:cubicBezTo>
                  <a:pt x="41" y="0"/>
                  <a:pt x="35" y="5"/>
                  <a:pt x="33" y="12"/>
                </a:cubicBezTo>
                <a:cubicBezTo>
                  <a:pt x="0" y="12"/>
                  <a:pt x="0" y="12"/>
                  <a:pt x="0" y="12"/>
                </a:cubicBezTo>
                <a:cubicBezTo>
                  <a:pt x="0" y="128"/>
                  <a:pt x="0" y="128"/>
                  <a:pt x="0" y="128"/>
                </a:cubicBezTo>
                <a:cubicBezTo>
                  <a:pt x="96" y="128"/>
                  <a:pt x="96" y="128"/>
                  <a:pt x="96" y="128"/>
                </a:cubicBezTo>
                <a:cubicBezTo>
                  <a:pt x="96" y="12"/>
                  <a:pt x="96" y="12"/>
                  <a:pt x="96" y="12"/>
                </a:cubicBezTo>
                <a:lnTo>
                  <a:pt x="64" y="12"/>
                </a:lnTo>
                <a:close/>
                <a:moveTo>
                  <a:pt x="40" y="20"/>
                </a:moveTo>
                <a:cubicBezTo>
                  <a:pt x="40" y="16"/>
                  <a:pt x="40" y="16"/>
                  <a:pt x="40" y="16"/>
                </a:cubicBezTo>
                <a:cubicBezTo>
                  <a:pt x="40" y="12"/>
                  <a:pt x="44" y="8"/>
                  <a:pt x="48" y="8"/>
                </a:cubicBezTo>
                <a:cubicBezTo>
                  <a:pt x="53" y="8"/>
                  <a:pt x="56" y="12"/>
                  <a:pt x="56" y="16"/>
                </a:cubicBezTo>
                <a:cubicBezTo>
                  <a:pt x="56" y="20"/>
                  <a:pt x="56" y="20"/>
                  <a:pt x="56" y="20"/>
                </a:cubicBezTo>
                <a:cubicBezTo>
                  <a:pt x="64" y="20"/>
                  <a:pt x="64" y="20"/>
                  <a:pt x="64" y="20"/>
                </a:cubicBezTo>
                <a:cubicBezTo>
                  <a:pt x="64" y="28"/>
                  <a:pt x="64" y="28"/>
                  <a:pt x="64" y="28"/>
                </a:cubicBezTo>
                <a:cubicBezTo>
                  <a:pt x="32" y="28"/>
                  <a:pt x="32" y="28"/>
                  <a:pt x="32" y="28"/>
                </a:cubicBezTo>
                <a:cubicBezTo>
                  <a:pt x="32" y="20"/>
                  <a:pt x="32" y="20"/>
                  <a:pt x="32" y="20"/>
                </a:cubicBezTo>
                <a:lnTo>
                  <a:pt x="40" y="20"/>
                </a:lnTo>
                <a:close/>
                <a:moveTo>
                  <a:pt x="88" y="120"/>
                </a:moveTo>
                <a:cubicBezTo>
                  <a:pt x="8" y="120"/>
                  <a:pt x="8" y="120"/>
                  <a:pt x="8" y="120"/>
                </a:cubicBezTo>
                <a:cubicBezTo>
                  <a:pt x="8" y="20"/>
                  <a:pt x="8" y="20"/>
                  <a:pt x="8" y="20"/>
                </a:cubicBezTo>
                <a:cubicBezTo>
                  <a:pt x="24" y="20"/>
                  <a:pt x="24" y="20"/>
                  <a:pt x="24" y="20"/>
                </a:cubicBezTo>
                <a:cubicBezTo>
                  <a:pt x="24" y="36"/>
                  <a:pt x="24" y="36"/>
                  <a:pt x="24" y="36"/>
                </a:cubicBezTo>
                <a:cubicBezTo>
                  <a:pt x="72" y="36"/>
                  <a:pt x="72" y="36"/>
                  <a:pt x="72" y="36"/>
                </a:cubicBezTo>
                <a:cubicBezTo>
                  <a:pt x="72" y="20"/>
                  <a:pt x="72" y="20"/>
                  <a:pt x="72" y="20"/>
                </a:cubicBezTo>
                <a:cubicBezTo>
                  <a:pt x="88" y="20"/>
                  <a:pt x="88" y="20"/>
                  <a:pt x="88" y="20"/>
                </a:cubicBezTo>
                <a:lnTo>
                  <a:pt x="88" y="120"/>
                </a:ln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nvGrpSpPr>
          <p:cNvPr id="170" name="Group 169"/>
          <p:cNvGrpSpPr>
            <a:grpSpLocks noChangeAspect="1"/>
          </p:cNvGrpSpPr>
          <p:nvPr/>
        </p:nvGrpSpPr>
        <p:grpSpPr>
          <a:xfrm>
            <a:off x="10814876" y="4045432"/>
            <a:ext cx="591192" cy="537778"/>
            <a:chOff x="4048125" y="3987800"/>
            <a:chExt cx="773113" cy="703263"/>
          </a:xfrm>
          <a:solidFill>
            <a:srgbClr val="FFFFFF"/>
          </a:solidFill>
        </p:grpSpPr>
        <p:sp>
          <p:nvSpPr>
            <p:cNvPr id="171" name="Freeform 20"/>
            <p:cNvSpPr>
              <a:spLocks/>
            </p:cNvSpPr>
            <p:nvPr/>
          </p:nvSpPr>
          <p:spPr bwMode="auto">
            <a:xfrm>
              <a:off x="4278313" y="4595813"/>
              <a:ext cx="311150" cy="69850"/>
            </a:xfrm>
            <a:custGeom>
              <a:avLst/>
              <a:gdLst>
                <a:gd name="T0" fmla="*/ 0 w 152"/>
                <a:gd name="T1" fmla="*/ 34 h 34"/>
                <a:gd name="T2" fmla="*/ 152 w 152"/>
                <a:gd name="T3" fmla="*/ 34 h 34"/>
                <a:gd name="T4" fmla="*/ 131 w 152"/>
                <a:gd name="T5" fmla="*/ 0 h 34"/>
                <a:gd name="T6" fmla="*/ 21 w 152"/>
                <a:gd name="T7" fmla="*/ 0 h 34"/>
                <a:gd name="T8" fmla="*/ 0 w 152"/>
                <a:gd name="T9" fmla="*/ 34 h 34"/>
              </a:gdLst>
              <a:ahLst/>
              <a:cxnLst>
                <a:cxn ang="0">
                  <a:pos x="T0" y="T1"/>
                </a:cxn>
                <a:cxn ang="0">
                  <a:pos x="T2" y="T3"/>
                </a:cxn>
                <a:cxn ang="0">
                  <a:pos x="T4" y="T5"/>
                </a:cxn>
                <a:cxn ang="0">
                  <a:pos x="T6" y="T7"/>
                </a:cxn>
                <a:cxn ang="0">
                  <a:pos x="T8" y="T9"/>
                </a:cxn>
              </a:cxnLst>
              <a:rect l="0" t="0" r="r" b="b"/>
              <a:pathLst>
                <a:path w="152" h="34">
                  <a:moveTo>
                    <a:pt x="0" y="34"/>
                  </a:moveTo>
                  <a:cubicBezTo>
                    <a:pt x="152" y="34"/>
                    <a:pt x="152" y="34"/>
                    <a:pt x="152" y="34"/>
                  </a:cubicBezTo>
                  <a:cubicBezTo>
                    <a:pt x="128" y="27"/>
                    <a:pt x="122" y="10"/>
                    <a:pt x="131" y="0"/>
                  </a:cubicBezTo>
                  <a:cubicBezTo>
                    <a:pt x="21" y="0"/>
                    <a:pt x="21" y="0"/>
                    <a:pt x="21" y="0"/>
                  </a:cubicBezTo>
                  <a:cubicBezTo>
                    <a:pt x="30" y="10"/>
                    <a:pt x="24" y="27"/>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72" name="Freeform 21"/>
            <p:cNvSpPr>
              <a:spLocks noEditPoints="1"/>
            </p:cNvSpPr>
            <p:nvPr/>
          </p:nvSpPr>
          <p:spPr bwMode="auto">
            <a:xfrm>
              <a:off x="4048125" y="3987800"/>
              <a:ext cx="773113" cy="584200"/>
            </a:xfrm>
            <a:custGeom>
              <a:avLst/>
              <a:gdLst>
                <a:gd name="T0" fmla="*/ 358 w 378"/>
                <a:gd name="T1" fmla="*/ 0 h 285"/>
                <a:gd name="T2" fmla="*/ 20 w 378"/>
                <a:gd name="T3" fmla="*/ 0 h 285"/>
                <a:gd name="T4" fmla="*/ 0 w 378"/>
                <a:gd name="T5" fmla="*/ 20 h 285"/>
                <a:gd name="T6" fmla="*/ 0 w 378"/>
                <a:gd name="T7" fmla="*/ 265 h 285"/>
                <a:gd name="T8" fmla="*/ 20 w 378"/>
                <a:gd name="T9" fmla="*/ 285 h 285"/>
                <a:gd name="T10" fmla="*/ 358 w 378"/>
                <a:gd name="T11" fmla="*/ 285 h 285"/>
                <a:gd name="T12" fmla="*/ 378 w 378"/>
                <a:gd name="T13" fmla="*/ 265 h 285"/>
                <a:gd name="T14" fmla="*/ 378 w 378"/>
                <a:gd name="T15" fmla="*/ 20 h 285"/>
                <a:gd name="T16" fmla="*/ 358 w 378"/>
                <a:gd name="T17" fmla="*/ 0 h 285"/>
                <a:gd name="T18" fmla="*/ 189 w 378"/>
                <a:gd name="T19" fmla="*/ 273 h 285"/>
                <a:gd name="T20" fmla="*/ 177 w 378"/>
                <a:gd name="T21" fmla="*/ 261 h 285"/>
                <a:gd name="T22" fmla="*/ 189 w 378"/>
                <a:gd name="T23" fmla="*/ 249 h 285"/>
                <a:gd name="T24" fmla="*/ 201 w 378"/>
                <a:gd name="T25" fmla="*/ 261 h 285"/>
                <a:gd name="T26" fmla="*/ 189 w 378"/>
                <a:gd name="T27" fmla="*/ 273 h 285"/>
                <a:gd name="T28" fmla="*/ 348 w 378"/>
                <a:gd name="T29" fmla="*/ 234 h 285"/>
                <a:gd name="T30" fmla="*/ 344 w 378"/>
                <a:gd name="T31" fmla="*/ 238 h 285"/>
                <a:gd name="T32" fmla="*/ 34 w 378"/>
                <a:gd name="T33" fmla="*/ 238 h 285"/>
                <a:gd name="T34" fmla="*/ 30 w 378"/>
                <a:gd name="T35" fmla="*/ 234 h 285"/>
                <a:gd name="T36" fmla="*/ 30 w 378"/>
                <a:gd name="T37" fmla="*/ 33 h 285"/>
                <a:gd name="T38" fmla="*/ 34 w 378"/>
                <a:gd name="T39" fmla="*/ 29 h 285"/>
                <a:gd name="T40" fmla="*/ 344 w 378"/>
                <a:gd name="T41" fmla="*/ 29 h 285"/>
                <a:gd name="T42" fmla="*/ 348 w 378"/>
                <a:gd name="T43" fmla="*/ 33 h 285"/>
                <a:gd name="T44" fmla="*/ 348 w 378"/>
                <a:gd name="T45" fmla="*/ 23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8" h="285">
                  <a:moveTo>
                    <a:pt x="358" y="0"/>
                  </a:moveTo>
                  <a:cubicBezTo>
                    <a:pt x="20" y="0"/>
                    <a:pt x="20" y="0"/>
                    <a:pt x="20" y="0"/>
                  </a:cubicBezTo>
                  <a:cubicBezTo>
                    <a:pt x="9" y="0"/>
                    <a:pt x="0" y="9"/>
                    <a:pt x="0" y="20"/>
                  </a:cubicBezTo>
                  <a:cubicBezTo>
                    <a:pt x="0" y="265"/>
                    <a:pt x="0" y="265"/>
                    <a:pt x="0" y="265"/>
                  </a:cubicBezTo>
                  <a:cubicBezTo>
                    <a:pt x="0" y="276"/>
                    <a:pt x="9" y="285"/>
                    <a:pt x="20" y="285"/>
                  </a:cubicBezTo>
                  <a:cubicBezTo>
                    <a:pt x="358" y="285"/>
                    <a:pt x="358" y="285"/>
                    <a:pt x="358" y="285"/>
                  </a:cubicBezTo>
                  <a:cubicBezTo>
                    <a:pt x="369" y="285"/>
                    <a:pt x="378" y="276"/>
                    <a:pt x="378" y="265"/>
                  </a:cubicBezTo>
                  <a:cubicBezTo>
                    <a:pt x="378" y="20"/>
                    <a:pt x="378" y="20"/>
                    <a:pt x="378" y="20"/>
                  </a:cubicBezTo>
                  <a:cubicBezTo>
                    <a:pt x="378" y="9"/>
                    <a:pt x="369" y="0"/>
                    <a:pt x="358" y="0"/>
                  </a:cubicBezTo>
                  <a:close/>
                  <a:moveTo>
                    <a:pt x="189" y="273"/>
                  </a:moveTo>
                  <a:cubicBezTo>
                    <a:pt x="182" y="273"/>
                    <a:pt x="177" y="268"/>
                    <a:pt x="177" y="261"/>
                  </a:cubicBezTo>
                  <a:cubicBezTo>
                    <a:pt x="177" y="254"/>
                    <a:pt x="182" y="249"/>
                    <a:pt x="189" y="249"/>
                  </a:cubicBezTo>
                  <a:cubicBezTo>
                    <a:pt x="196" y="249"/>
                    <a:pt x="201" y="254"/>
                    <a:pt x="201" y="261"/>
                  </a:cubicBezTo>
                  <a:cubicBezTo>
                    <a:pt x="201" y="268"/>
                    <a:pt x="196" y="273"/>
                    <a:pt x="189" y="273"/>
                  </a:cubicBezTo>
                  <a:close/>
                  <a:moveTo>
                    <a:pt x="348" y="234"/>
                  </a:moveTo>
                  <a:cubicBezTo>
                    <a:pt x="348" y="236"/>
                    <a:pt x="346" y="238"/>
                    <a:pt x="344" y="238"/>
                  </a:cubicBezTo>
                  <a:cubicBezTo>
                    <a:pt x="34" y="238"/>
                    <a:pt x="34" y="238"/>
                    <a:pt x="34" y="238"/>
                  </a:cubicBezTo>
                  <a:cubicBezTo>
                    <a:pt x="32" y="238"/>
                    <a:pt x="30" y="236"/>
                    <a:pt x="30" y="234"/>
                  </a:cubicBezTo>
                  <a:cubicBezTo>
                    <a:pt x="30" y="33"/>
                    <a:pt x="30" y="33"/>
                    <a:pt x="30" y="33"/>
                  </a:cubicBezTo>
                  <a:cubicBezTo>
                    <a:pt x="30" y="31"/>
                    <a:pt x="32" y="29"/>
                    <a:pt x="34" y="29"/>
                  </a:cubicBezTo>
                  <a:cubicBezTo>
                    <a:pt x="344" y="29"/>
                    <a:pt x="344" y="29"/>
                    <a:pt x="344" y="29"/>
                  </a:cubicBezTo>
                  <a:cubicBezTo>
                    <a:pt x="346" y="29"/>
                    <a:pt x="348" y="31"/>
                    <a:pt x="348" y="33"/>
                  </a:cubicBezTo>
                  <a:lnTo>
                    <a:pt x="348" y="2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73" name="Freeform 22"/>
            <p:cNvSpPr>
              <a:spLocks/>
            </p:cNvSpPr>
            <p:nvPr/>
          </p:nvSpPr>
          <p:spPr bwMode="auto">
            <a:xfrm>
              <a:off x="4167188" y="4140200"/>
              <a:ext cx="533400" cy="258762"/>
            </a:xfrm>
            <a:custGeom>
              <a:avLst/>
              <a:gdLst>
                <a:gd name="T0" fmla="*/ 257 w 261"/>
                <a:gd name="T1" fmla="*/ 3 h 127"/>
                <a:gd name="T2" fmla="*/ 246 w 261"/>
                <a:gd name="T3" fmla="*/ 4 h 127"/>
                <a:gd name="T4" fmla="*/ 193 w 261"/>
                <a:gd name="T5" fmla="*/ 71 h 127"/>
                <a:gd name="T6" fmla="*/ 141 w 261"/>
                <a:gd name="T7" fmla="*/ 30 h 127"/>
                <a:gd name="T8" fmla="*/ 135 w 261"/>
                <a:gd name="T9" fmla="*/ 29 h 127"/>
                <a:gd name="T10" fmla="*/ 129 w 261"/>
                <a:gd name="T11" fmla="*/ 32 h 127"/>
                <a:gd name="T12" fmla="*/ 90 w 261"/>
                <a:gd name="T13" fmla="*/ 82 h 127"/>
                <a:gd name="T14" fmla="*/ 63 w 261"/>
                <a:gd name="T15" fmla="*/ 58 h 127"/>
                <a:gd name="T16" fmla="*/ 57 w 261"/>
                <a:gd name="T17" fmla="*/ 56 h 127"/>
                <a:gd name="T18" fmla="*/ 52 w 261"/>
                <a:gd name="T19" fmla="*/ 58 h 127"/>
                <a:gd name="T20" fmla="*/ 3 w 261"/>
                <a:gd name="T21" fmla="*/ 114 h 127"/>
                <a:gd name="T22" fmla="*/ 3 w 261"/>
                <a:gd name="T23" fmla="*/ 125 h 127"/>
                <a:gd name="T24" fmla="*/ 9 w 261"/>
                <a:gd name="T25" fmla="*/ 127 h 127"/>
                <a:gd name="T26" fmla="*/ 15 w 261"/>
                <a:gd name="T27" fmla="*/ 125 h 127"/>
                <a:gd name="T28" fmla="*/ 58 w 261"/>
                <a:gd name="T29" fmla="*/ 75 h 127"/>
                <a:gd name="T30" fmla="*/ 86 w 261"/>
                <a:gd name="T31" fmla="*/ 100 h 127"/>
                <a:gd name="T32" fmla="*/ 92 w 261"/>
                <a:gd name="T33" fmla="*/ 102 h 127"/>
                <a:gd name="T34" fmla="*/ 98 w 261"/>
                <a:gd name="T35" fmla="*/ 99 h 127"/>
                <a:gd name="T36" fmla="*/ 137 w 261"/>
                <a:gd name="T37" fmla="*/ 48 h 127"/>
                <a:gd name="T38" fmla="*/ 189 w 261"/>
                <a:gd name="T39" fmla="*/ 88 h 127"/>
                <a:gd name="T40" fmla="*/ 200 w 261"/>
                <a:gd name="T41" fmla="*/ 87 h 127"/>
                <a:gd name="T42" fmla="*/ 258 w 261"/>
                <a:gd name="T43" fmla="*/ 14 h 127"/>
                <a:gd name="T44" fmla="*/ 257 w 261"/>
                <a:gd name="T45"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127">
                  <a:moveTo>
                    <a:pt x="257" y="3"/>
                  </a:moveTo>
                  <a:cubicBezTo>
                    <a:pt x="254" y="0"/>
                    <a:pt x="249" y="1"/>
                    <a:pt x="246" y="4"/>
                  </a:cubicBezTo>
                  <a:cubicBezTo>
                    <a:pt x="193" y="71"/>
                    <a:pt x="193" y="71"/>
                    <a:pt x="193" y="71"/>
                  </a:cubicBezTo>
                  <a:cubicBezTo>
                    <a:pt x="141" y="30"/>
                    <a:pt x="141" y="30"/>
                    <a:pt x="141" y="30"/>
                  </a:cubicBezTo>
                  <a:cubicBezTo>
                    <a:pt x="139" y="29"/>
                    <a:pt x="137" y="28"/>
                    <a:pt x="135" y="29"/>
                  </a:cubicBezTo>
                  <a:cubicBezTo>
                    <a:pt x="133" y="29"/>
                    <a:pt x="131" y="30"/>
                    <a:pt x="129" y="32"/>
                  </a:cubicBezTo>
                  <a:cubicBezTo>
                    <a:pt x="90" y="82"/>
                    <a:pt x="90" y="82"/>
                    <a:pt x="90" y="82"/>
                  </a:cubicBezTo>
                  <a:cubicBezTo>
                    <a:pt x="63" y="58"/>
                    <a:pt x="63" y="58"/>
                    <a:pt x="63" y="58"/>
                  </a:cubicBezTo>
                  <a:cubicBezTo>
                    <a:pt x="61" y="56"/>
                    <a:pt x="59" y="55"/>
                    <a:pt x="57" y="56"/>
                  </a:cubicBezTo>
                  <a:cubicBezTo>
                    <a:pt x="55" y="56"/>
                    <a:pt x="53" y="57"/>
                    <a:pt x="52" y="58"/>
                  </a:cubicBezTo>
                  <a:cubicBezTo>
                    <a:pt x="3" y="114"/>
                    <a:pt x="3" y="114"/>
                    <a:pt x="3" y="114"/>
                  </a:cubicBezTo>
                  <a:cubicBezTo>
                    <a:pt x="0" y="117"/>
                    <a:pt x="0" y="123"/>
                    <a:pt x="3" y="125"/>
                  </a:cubicBezTo>
                  <a:cubicBezTo>
                    <a:pt x="5" y="127"/>
                    <a:pt x="7" y="127"/>
                    <a:pt x="9" y="127"/>
                  </a:cubicBezTo>
                  <a:cubicBezTo>
                    <a:pt x="11" y="127"/>
                    <a:pt x="13" y="127"/>
                    <a:pt x="15" y="125"/>
                  </a:cubicBezTo>
                  <a:cubicBezTo>
                    <a:pt x="58" y="75"/>
                    <a:pt x="58" y="75"/>
                    <a:pt x="58" y="75"/>
                  </a:cubicBezTo>
                  <a:cubicBezTo>
                    <a:pt x="86" y="100"/>
                    <a:pt x="86" y="100"/>
                    <a:pt x="86" y="100"/>
                  </a:cubicBezTo>
                  <a:cubicBezTo>
                    <a:pt x="88" y="101"/>
                    <a:pt x="90" y="102"/>
                    <a:pt x="92" y="102"/>
                  </a:cubicBezTo>
                  <a:cubicBezTo>
                    <a:pt x="94" y="101"/>
                    <a:pt x="96" y="100"/>
                    <a:pt x="98" y="99"/>
                  </a:cubicBezTo>
                  <a:cubicBezTo>
                    <a:pt x="137" y="48"/>
                    <a:pt x="137" y="48"/>
                    <a:pt x="137" y="48"/>
                  </a:cubicBezTo>
                  <a:cubicBezTo>
                    <a:pt x="189" y="88"/>
                    <a:pt x="189" y="88"/>
                    <a:pt x="189" y="88"/>
                  </a:cubicBezTo>
                  <a:cubicBezTo>
                    <a:pt x="192" y="91"/>
                    <a:pt x="197" y="90"/>
                    <a:pt x="200" y="87"/>
                  </a:cubicBezTo>
                  <a:cubicBezTo>
                    <a:pt x="258" y="14"/>
                    <a:pt x="258" y="14"/>
                    <a:pt x="258" y="14"/>
                  </a:cubicBezTo>
                  <a:cubicBezTo>
                    <a:pt x="261" y="11"/>
                    <a:pt x="261" y="6"/>
                    <a:pt x="257"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
          <p:nvSpPr>
            <p:cNvPr id="174" name="Rectangle 23"/>
            <p:cNvSpPr>
              <a:spLocks noChangeArrowheads="1"/>
            </p:cNvSpPr>
            <p:nvPr/>
          </p:nvSpPr>
          <p:spPr bwMode="auto">
            <a:xfrm>
              <a:off x="4278313" y="4665663"/>
              <a:ext cx="311150"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grpSp>
      <p:sp>
        <p:nvSpPr>
          <p:cNvPr id="182" name="TextBox 181"/>
          <p:cNvSpPr txBox="1"/>
          <p:nvPr/>
        </p:nvSpPr>
        <p:spPr>
          <a:xfrm>
            <a:off x="6706432" y="6115172"/>
            <a:ext cx="336479"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C#</a:t>
            </a:r>
          </a:p>
        </p:txBody>
      </p:sp>
      <p:sp>
        <p:nvSpPr>
          <p:cNvPr id="183" name="TextBox 182"/>
          <p:cNvSpPr txBox="1"/>
          <p:nvPr/>
        </p:nvSpPr>
        <p:spPr>
          <a:xfrm>
            <a:off x="9428949" y="6122904"/>
            <a:ext cx="802886"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PowerShell</a:t>
            </a:r>
          </a:p>
        </p:txBody>
      </p:sp>
      <p:sp>
        <p:nvSpPr>
          <p:cNvPr id="184" name="TextBox 183"/>
          <p:cNvSpPr txBox="1"/>
          <p:nvPr/>
        </p:nvSpPr>
        <p:spPr>
          <a:xfrm>
            <a:off x="11040143" y="6122904"/>
            <a:ext cx="495154"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Batch</a:t>
            </a:r>
          </a:p>
        </p:txBody>
      </p:sp>
      <p:sp>
        <p:nvSpPr>
          <p:cNvPr id="185" name="TextBox 184"/>
          <p:cNvSpPr txBox="1"/>
          <p:nvPr/>
        </p:nvSpPr>
        <p:spPr>
          <a:xfrm>
            <a:off x="7933605" y="6115172"/>
            <a:ext cx="741982"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JavaScript</a:t>
            </a:r>
          </a:p>
        </p:txBody>
      </p:sp>
      <p:sp>
        <p:nvSpPr>
          <p:cNvPr id="186" name="TextBox 185"/>
          <p:cNvSpPr txBox="1"/>
          <p:nvPr/>
        </p:nvSpPr>
        <p:spPr>
          <a:xfrm>
            <a:off x="8836400" y="6122904"/>
            <a:ext cx="416618"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PHP</a:t>
            </a:r>
          </a:p>
        </p:txBody>
      </p:sp>
      <p:sp>
        <p:nvSpPr>
          <p:cNvPr id="187" name="TextBox 186"/>
          <p:cNvSpPr txBox="1"/>
          <p:nvPr/>
        </p:nvSpPr>
        <p:spPr>
          <a:xfrm>
            <a:off x="7436363" y="6122904"/>
            <a:ext cx="318847"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F#</a:t>
            </a:r>
          </a:p>
        </p:txBody>
      </p:sp>
      <p:sp>
        <p:nvSpPr>
          <p:cNvPr id="188" name="TextBox 187"/>
          <p:cNvSpPr txBox="1"/>
          <p:nvPr/>
        </p:nvSpPr>
        <p:spPr>
          <a:xfrm>
            <a:off x="10363350" y="6122904"/>
            <a:ext cx="447070" cy="228984"/>
          </a:xfrm>
          <a:prstGeom prst="rect">
            <a:avLst/>
          </a:prstGeom>
          <a:noFill/>
        </p:spPr>
        <p:txBody>
          <a:bodyPr wrap="none" lIns="89630" tIns="44814" rIns="89630" bIns="44814" rtlCol="0" anchor="b">
            <a:spAutoFit/>
          </a:bodyPr>
          <a:lstStyle>
            <a:defPPr>
              <a:defRPr lang="en-US"/>
            </a:defPPr>
            <a:lvl1pPr algn="ctr" defTabSz="913664">
              <a:lnSpc>
                <a:spcPct val="90000"/>
              </a:lnSpc>
              <a:defRPr sz="1000" kern="0">
                <a:gradFill>
                  <a:gsLst>
                    <a:gs pos="0">
                      <a:srgbClr val="FFFFFF"/>
                    </a:gs>
                    <a:gs pos="100000">
                      <a:srgbClr val="FFFFFF"/>
                    </a:gs>
                  </a:gsLst>
                  <a:lin ang="5400000" scaled="1"/>
                </a:gradFill>
              </a:defRPr>
            </a:lvl1pPr>
          </a:lstStyle>
          <a:p>
            <a:pPr defTabSz="895665"/>
            <a:r>
              <a:rPr lang="en-US" sz="980" dirty="0">
                <a:latin typeface="Segoe UI"/>
              </a:rPr>
              <a:t>Bash</a:t>
            </a:r>
          </a:p>
        </p:txBody>
      </p:sp>
      <p:pic>
        <p:nvPicPr>
          <p:cNvPr id="20" name="Picture 19"/>
          <p:cNvPicPr>
            <a:picLocks noChangeAspect="1"/>
          </p:cNvPicPr>
          <p:nvPr/>
        </p:nvPicPr>
        <p:blipFill>
          <a:blip r:embed="rId15"/>
          <a:stretch>
            <a:fillRect/>
          </a:stretch>
        </p:blipFill>
        <p:spPr>
          <a:xfrm>
            <a:off x="6682348" y="5667488"/>
            <a:ext cx="384641" cy="268889"/>
          </a:xfrm>
          <a:prstGeom prst="rect">
            <a:avLst/>
          </a:prstGeom>
        </p:spPr>
      </p:pic>
      <p:pic>
        <p:nvPicPr>
          <p:cNvPr id="22" name="Picture 21"/>
          <p:cNvPicPr>
            <a:picLocks noChangeAspect="1"/>
          </p:cNvPicPr>
          <p:nvPr/>
        </p:nvPicPr>
        <p:blipFill>
          <a:blip r:embed="rId16"/>
          <a:stretch>
            <a:fillRect/>
          </a:stretch>
        </p:blipFill>
        <p:spPr>
          <a:xfrm>
            <a:off x="7359709" y="5577857"/>
            <a:ext cx="472157" cy="448149"/>
          </a:xfrm>
          <a:prstGeom prst="rect">
            <a:avLst/>
          </a:prstGeom>
        </p:spPr>
      </p:pic>
      <p:pic>
        <p:nvPicPr>
          <p:cNvPr id="23" name="Picture 22"/>
          <p:cNvPicPr>
            <a:picLocks noChangeAspect="1"/>
          </p:cNvPicPr>
          <p:nvPr/>
        </p:nvPicPr>
        <p:blipFill>
          <a:blip r:embed="rId17"/>
          <a:stretch>
            <a:fillRect/>
          </a:stretch>
        </p:blipFill>
        <p:spPr>
          <a:xfrm>
            <a:off x="8124583" y="5622672"/>
            <a:ext cx="358519" cy="358519"/>
          </a:xfrm>
          <a:prstGeom prst="rect">
            <a:avLst/>
          </a:prstGeom>
        </p:spPr>
      </p:pic>
      <p:pic>
        <p:nvPicPr>
          <p:cNvPr id="24" name="Picture 23"/>
          <p:cNvPicPr>
            <a:picLocks noChangeAspect="1"/>
          </p:cNvPicPr>
          <p:nvPr/>
        </p:nvPicPr>
        <p:blipFill>
          <a:blip r:embed="rId18"/>
          <a:stretch>
            <a:fillRect/>
          </a:stretch>
        </p:blipFill>
        <p:spPr>
          <a:xfrm>
            <a:off x="8775819" y="5665787"/>
            <a:ext cx="537778" cy="272292"/>
          </a:xfrm>
          <a:prstGeom prst="rect">
            <a:avLst/>
          </a:prstGeom>
        </p:spPr>
      </p:pic>
      <p:pic>
        <p:nvPicPr>
          <p:cNvPr id="25" name="Picture 24"/>
          <p:cNvPicPr>
            <a:picLocks noChangeAspect="1"/>
          </p:cNvPicPr>
          <p:nvPr/>
        </p:nvPicPr>
        <p:blipFill>
          <a:blip r:embed="rId19"/>
          <a:stretch>
            <a:fillRect/>
          </a:stretch>
        </p:blipFill>
        <p:spPr>
          <a:xfrm>
            <a:off x="9606316" y="5632465"/>
            <a:ext cx="448149" cy="338936"/>
          </a:xfrm>
          <a:prstGeom prst="rect">
            <a:avLst/>
          </a:prstGeom>
        </p:spPr>
      </p:pic>
      <p:pic>
        <p:nvPicPr>
          <p:cNvPr id="26" name="Picture 25"/>
          <p:cNvPicPr>
            <a:picLocks noChangeAspect="1"/>
          </p:cNvPicPr>
          <p:nvPr/>
        </p:nvPicPr>
        <p:blipFill>
          <a:blip r:embed="rId20"/>
          <a:stretch>
            <a:fillRect/>
          </a:stretch>
        </p:blipFill>
        <p:spPr>
          <a:xfrm>
            <a:off x="10347183" y="5609902"/>
            <a:ext cx="448149" cy="384060"/>
          </a:xfrm>
          <a:prstGeom prst="rect">
            <a:avLst/>
          </a:prstGeom>
        </p:spPr>
      </p:pic>
      <p:sp>
        <p:nvSpPr>
          <p:cNvPr id="189" name="Freeform 114"/>
          <p:cNvSpPr>
            <a:spLocks noChangeAspect="1" noEditPoints="1"/>
          </p:cNvSpPr>
          <p:nvPr/>
        </p:nvSpPr>
        <p:spPr bwMode="auto">
          <a:xfrm>
            <a:off x="11088047" y="5610536"/>
            <a:ext cx="390574" cy="382794"/>
          </a:xfrm>
          <a:custGeom>
            <a:avLst/>
            <a:gdLst>
              <a:gd name="T0" fmla="*/ 37 w 106"/>
              <a:gd name="T1" fmla="*/ 104 h 104"/>
              <a:gd name="T2" fmla="*/ 25 w 106"/>
              <a:gd name="T3" fmla="*/ 87 h 104"/>
              <a:gd name="T4" fmla="*/ 0 w 106"/>
              <a:gd name="T5" fmla="*/ 65 h 104"/>
              <a:gd name="T6" fmla="*/ 9 w 106"/>
              <a:gd name="T7" fmla="*/ 52 h 104"/>
              <a:gd name="T8" fmla="*/ 0 w 106"/>
              <a:gd name="T9" fmla="*/ 40 h 104"/>
              <a:gd name="T10" fmla="*/ 25 w 106"/>
              <a:gd name="T11" fmla="*/ 18 h 104"/>
              <a:gd name="T12" fmla="*/ 37 w 106"/>
              <a:gd name="T13" fmla="*/ 0 h 104"/>
              <a:gd name="T14" fmla="*/ 69 w 106"/>
              <a:gd name="T15" fmla="*/ 11 h 104"/>
              <a:gd name="T16" fmla="*/ 90 w 106"/>
              <a:gd name="T17" fmla="*/ 13 h 104"/>
              <a:gd name="T18" fmla="*/ 96 w 106"/>
              <a:gd name="T19" fmla="*/ 46 h 104"/>
              <a:gd name="T20" fmla="*/ 96 w 106"/>
              <a:gd name="T21" fmla="*/ 59 h 104"/>
              <a:gd name="T22" fmla="*/ 90 w 106"/>
              <a:gd name="T23" fmla="*/ 92 h 104"/>
              <a:gd name="T24" fmla="*/ 69 w 106"/>
              <a:gd name="T25" fmla="*/ 93 h 104"/>
              <a:gd name="T26" fmla="*/ 45 w 106"/>
              <a:gd name="T27" fmla="*/ 96 h 104"/>
              <a:gd name="T28" fmla="*/ 61 w 106"/>
              <a:gd name="T29" fmla="*/ 88 h 104"/>
              <a:gd name="T30" fmla="*/ 77 w 106"/>
              <a:gd name="T31" fmla="*/ 79 h 104"/>
              <a:gd name="T32" fmla="*/ 87 w 106"/>
              <a:gd name="T33" fmla="*/ 81 h 104"/>
              <a:gd name="T34" fmla="*/ 87 w 106"/>
              <a:gd name="T35" fmla="*/ 63 h 104"/>
              <a:gd name="T36" fmla="*/ 89 w 106"/>
              <a:gd name="T37" fmla="*/ 52 h 104"/>
              <a:gd name="T38" fmla="*/ 87 w 106"/>
              <a:gd name="T39" fmla="*/ 42 h 104"/>
              <a:gd name="T40" fmla="*/ 87 w 106"/>
              <a:gd name="T41" fmla="*/ 24 h 104"/>
              <a:gd name="T42" fmla="*/ 77 w 106"/>
              <a:gd name="T43" fmla="*/ 26 h 104"/>
              <a:gd name="T44" fmla="*/ 61 w 106"/>
              <a:gd name="T45" fmla="*/ 17 h 104"/>
              <a:gd name="T46" fmla="*/ 45 w 106"/>
              <a:gd name="T47" fmla="*/ 8 h 104"/>
              <a:gd name="T48" fmla="*/ 42 w 106"/>
              <a:gd name="T49" fmla="*/ 18 h 104"/>
              <a:gd name="T50" fmla="*/ 26 w 106"/>
              <a:gd name="T51" fmla="*/ 28 h 104"/>
              <a:gd name="T52" fmla="*/ 11 w 106"/>
              <a:gd name="T53" fmla="*/ 37 h 104"/>
              <a:gd name="T54" fmla="*/ 18 w 106"/>
              <a:gd name="T55" fmla="*/ 45 h 104"/>
              <a:gd name="T56" fmla="*/ 18 w 106"/>
              <a:gd name="T57" fmla="*/ 60 h 104"/>
              <a:gd name="T58" fmla="*/ 11 w 106"/>
              <a:gd name="T59" fmla="*/ 68 h 104"/>
              <a:gd name="T60" fmla="*/ 26 w 106"/>
              <a:gd name="T61" fmla="*/ 77 h 104"/>
              <a:gd name="T62" fmla="*/ 42 w 106"/>
              <a:gd name="T63" fmla="*/ 87 h 104"/>
              <a:gd name="T64" fmla="*/ 45 w 106"/>
              <a:gd name="T65" fmla="*/ 96 h 104"/>
              <a:gd name="T66" fmla="*/ 25 w 106"/>
              <a:gd name="T67" fmla="*/ 52 h 104"/>
              <a:gd name="T68" fmla="*/ 81 w 106"/>
              <a:gd name="T69" fmla="*/ 52 h 104"/>
              <a:gd name="T70" fmla="*/ 53 w 106"/>
              <a:gd name="T71" fmla="*/ 32 h 104"/>
              <a:gd name="T72" fmla="*/ 53 w 106"/>
              <a:gd name="T73" fmla="*/ 72 h 104"/>
              <a:gd name="T74" fmla="*/ 53 w 106"/>
              <a:gd name="T75"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6" h="104">
                <a:moveTo>
                  <a:pt x="69" y="104"/>
                </a:moveTo>
                <a:cubicBezTo>
                  <a:pt x="37" y="104"/>
                  <a:pt x="37" y="104"/>
                  <a:pt x="37" y="104"/>
                </a:cubicBezTo>
                <a:cubicBezTo>
                  <a:pt x="37" y="93"/>
                  <a:pt x="37" y="93"/>
                  <a:pt x="37" y="93"/>
                </a:cubicBezTo>
                <a:cubicBezTo>
                  <a:pt x="33" y="92"/>
                  <a:pt x="29" y="90"/>
                  <a:pt x="25" y="87"/>
                </a:cubicBezTo>
                <a:cubicBezTo>
                  <a:pt x="16" y="92"/>
                  <a:pt x="16" y="92"/>
                  <a:pt x="16" y="92"/>
                </a:cubicBezTo>
                <a:cubicBezTo>
                  <a:pt x="0" y="65"/>
                  <a:pt x="0" y="65"/>
                  <a:pt x="0" y="65"/>
                </a:cubicBezTo>
                <a:cubicBezTo>
                  <a:pt x="9" y="59"/>
                  <a:pt x="9" y="59"/>
                  <a:pt x="9" y="59"/>
                </a:cubicBezTo>
                <a:cubicBezTo>
                  <a:pt x="9" y="57"/>
                  <a:pt x="9" y="55"/>
                  <a:pt x="9" y="52"/>
                </a:cubicBezTo>
                <a:cubicBezTo>
                  <a:pt x="9" y="50"/>
                  <a:pt x="9" y="48"/>
                  <a:pt x="9" y="46"/>
                </a:cubicBezTo>
                <a:cubicBezTo>
                  <a:pt x="0" y="40"/>
                  <a:pt x="0" y="40"/>
                  <a:pt x="0" y="40"/>
                </a:cubicBezTo>
                <a:cubicBezTo>
                  <a:pt x="16" y="13"/>
                  <a:pt x="16" y="13"/>
                  <a:pt x="16" y="13"/>
                </a:cubicBezTo>
                <a:cubicBezTo>
                  <a:pt x="25" y="18"/>
                  <a:pt x="25" y="18"/>
                  <a:pt x="25" y="18"/>
                </a:cubicBezTo>
                <a:cubicBezTo>
                  <a:pt x="29" y="15"/>
                  <a:pt x="33" y="13"/>
                  <a:pt x="37" y="11"/>
                </a:cubicBezTo>
                <a:cubicBezTo>
                  <a:pt x="37" y="0"/>
                  <a:pt x="37" y="0"/>
                  <a:pt x="37" y="0"/>
                </a:cubicBezTo>
                <a:cubicBezTo>
                  <a:pt x="69" y="0"/>
                  <a:pt x="69" y="0"/>
                  <a:pt x="69" y="0"/>
                </a:cubicBezTo>
                <a:cubicBezTo>
                  <a:pt x="69" y="11"/>
                  <a:pt x="69" y="11"/>
                  <a:pt x="69" y="11"/>
                </a:cubicBezTo>
                <a:cubicBezTo>
                  <a:pt x="73" y="13"/>
                  <a:pt x="77" y="15"/>
                  <a:pt x="80" y="18"/>
                </a:cubicBezTo>
                <a:cubicBezTo>
                  <a:pt x="90" y="13"/>
                  <a:pt x="90" y="13"/>
                  <a:pt x="90" y="13"/>
                </a:cubicBezTo>
                <a:cubicBezTo>
                  <a:pt x="106" y="40"/>
                  <a:pt x="106" y="40"/>
                  <a:pt x="106" y="40"/>
                </a:cubicBezTo>
                <a:cubicBezTo>
                  <a:pt x="96" y="46"/>
                  <a:pt x="96" y="46"/>
                  <a:pt x="96" y="46"/>
                </a:cubicBezTo>
                <a:cubicBezTo>
                  <a:pt x="97" y="48"/>
                  <a:pt x="97" y="50"/>
                  <a:pt x="97" y="52"/>
                </a:cubicBezTo>
                <a:cubicBezTo>
                  <a:pt x="97" y="55"/>
                  <a:pt x="97" y="57"/>
                  <a:pt x="96" y="59"/>
                </a:cubicBezTo>
                <a:cubicBezTo>
                  <a:pt x="106" y="65"/>
                  <a:pt x="106" y="65"/>
                  <a:pt x="106" y="65"/>
                </a:cubicBezTo>
                <a:cubicBezTo>
                  <a:pt x="90" y="92"/>
                  <a:pt x="90" y="92"/>
                  <a:pt x="90" y="92"/>
                </a:cubicBezTo>
                <a:cubicBezTo>
                  <a:pt x="80" y="87"/>
                  <a:pt x="80" y="87"/>
                  <a:pt x="80" y="87"/>
                </a:cubicBezTo>
                <a:cubicBezTo>
                  <a:pt x="77" y="90"/>
                  <a:pt x="73" y="92"/>
                  <a:pt x="69" y="93"/>
                </a:cubicBezTo>
                <a:lnTo>
                  <a:pt x="69" y="104"/>
                </a:lnTo>
                <a:close/>
                <a:moveTo>
                  <a:pt x="45" y="96"/>
                </a:moveTo>
                <a:cubicBezTo>
                  <a:pt x="61" y="96"/>
                  <a:pt x="61" y="96"/>
                  <a:pt x="61" y="96"/>
                </a:cubicBezTo>
                <a:cubicBezTo>
                  <a:pt x="61" y="88"/>
                  <a:pt x="61" y="88"/>
                  <a:pt x="61" y="88"/>
                </a:cubicBezTo>
                <a:cubicBezTo>
                  <a:pt x="64" y="87"/>
                  <a:pt x="64" y="87"/>
                  <a:pt x="64" y="87"/>
                </a:cubicBezTo>
                <a:cubicBezTo>
                  <a:pt x="69" y="85"/>
                  <a:pt x="73" y="83"/>
                  <a:pt x="77" y="79"/>
                </a:cubicBezTo>
                <a:cubicBezTo>
                  <a:pt x="79" y="77"/>
                  <a:pt x="79" y="77"/>
                  <a:pt x="79" y="77"/>
                </a:cubicBezTo>
                <a:cubicBezTo>
                  <a:pt x="87" y="81"/>
                  <a:pt x="87" y="81"/>
                  <a:pt x="87" y="81"/>
                </a:cubicBezTo>
                <a:cubicBezTo>
                  <a:pt x="95" y="68"/>
                  <a:pt x="95" y="68"/>
                  <a:pt x="95" y="68"/>
                </a:cubicBezTo>
                <a:cubicBezTo>
                  <a:pt x="87" y="63"/>
                  <a:pt x="87" y="63"/>
                  <a:pt x="87" y="63"/>
                </a:cubicBezTo>
                <a:cubicBezTo>
                  <a:pt x="88" y="60"/>
                  <a:pt x="88" y="60"/>
                  <a:pt x="88" y="60"/>
                </a:cubicBezTo>
                <a:cubicBezTo>
                  <a:pt x="88" y="58"/>
                  <a:pt x="89" y="55"/>
                  <a:pt x="89" y="52"/>
                </a:cubicBezTo>
                <a:cubicBezTo>
                  <a:pt x="89" y="50"/>
                  <a:pt x="88" y="47"/>
                  <a:pt x="88" y="45"/>
                </a:cubicBezTo>
                <a:cubicBezTo>
                  <a:pt x="87" y="42"/>
                  <a:pt x="87" y="42"/>
                  <a:pt x="87" y="42"/>
                </a:cubicBezTo>
                <a:cubicBezTo>
                  <a:pt x="95" y="37"/>
                  <a:pt x="95" y="37"/>
                  <a:pt x="95" y="37"/>
                </a:cubicBezTo>
                <a:cubicBezTo>
                  <a:pt x="87" y="24"/>
                  <a:pt x="87" y="24"/>
                  <a:pt x="87" y="24"/>
                </a:cubicBezTo>
                <a:cubicBezTo>
                  <a:pt x="79" y="28"/>
                  <a:pt x="79" y="28"/>
                  <a:pt x="79" y="28"/>
                </a:cubicBezTo>
                <a:cubicBezTo>
                  <a:pt x="77" y="26"/>
                  <a:pt x="77" y="26"/>
                  <a:pt x="77" y="26"/>
                </a:cubicBezTo>
                <a:cubicBezTo>
                  <a:pt x="73" y="22"/>
                  <a:pt x="69" y="20"/>
                  <a:pt x="64" y="18"/>
                </a:cubicBezTo>
                <a:cubicBezTo>
                  <a:pt x="61" y="17"/>
                  <a:pt x="61" y="17"/>
                  <a:pt x="61" y="17"/>
                </a:cubicBezTo>
                <a:cubicBezTo>
                  <a:pt x="61" y="8"/>
                  <a:pt x="61" y="8"/>
                  <a:pt x="61" y="8"/>
                </a:cubicBezTo>
                <a:cubicBezTo>
                  <a:pt x="45" y="8"/>
                  <a:pt x="45" y="8"/>
                  <a:pt x="45" y="8"/>
                </a:cubicBezTo>
                <a:cubicBezTo>
                  <a:pt x="45" y="17"/>
                  <a:pt x="45" y="17"/>
                  <a:pt x="45" y="17"/>
                </a:cubicBezTo>
                <a:cubicBezTo>
                  <a:pt x="42" y="18"/>
                  <a:pt x="42" y="18"/>
                  <a:pt x="42" y="18"/>
                </a:cubicBezTo>
                <a:cubicBezTo>
                  <a:pt x="37" y="20"/>
                  <a:pt x="32" y="22"/>
                  <a:pt x="28" y="26"/>
                </a:cubicBezTo>
                <a:cubicBezTo>
                  <a:pt x="26" y="28"/>
                  <a:pt x="26" y="28"/>
                  <a:pt x="26" y="28"/>
                </a:cubicBezTo>
                <a:cubicBezTo>
                  <a:pt x="19" y="24"/>
                  <a:pt x="19" y="24"/>
                  <a:pt x="19" y="24"/>
                </a:cubicBezTo>
                <a:cubicBezTo>
                  <a:pt x="11" y="37"/>
                  <a:pt x="11" y="37"/>
                  <a:pt x="11" y="37"/>
                </a:cubicBezTo>
                <a:cubicBezTo>
                  <a:pt x="18" y="42"/>
                  <a:pt x="18" y="42"/>
                  <a:pt x="18" y="42"/>
                </a:cubicBezTo>
                <a:cubicBezTo>
                  <a:pt x="18" y="45"/>
                  <a:pt x="18" y="45"/>
                  <a:pt x="18" y="45"/>
                </a:cubicBezTo>
                <a:cubicBezTo>
                  <a:pt x="17" y="47"/>
                  <a:pt x="17" y="50"/>
                  <a:pt x="17" y="52"/>
                </a:cubicBezTo>
                <a:cubicBezTo>
                  <a:pt x="17" y="55"/>
                  <a:pt x="17" y="58"/>
                  <a:pt x="18" y="60"/>
                </a:cubicBezTo>
                <a:cubicBezTo>
                  <a:pt x="18" y="63"/>
                  <a:pt x="18" y="63"/>
                  <a:pt x="18" y="63"/>
                </a:cubicBezTo>
                <a:cubicBezTo>
                  <a:pt x="11" y="68"/>
                  <a:pt x="11" y="68"/>
                  <a:pt x="11" y="68"/>
                </a:cubicBezTo>
                <a:cubicBezTo>
                  <a:pt x="19" y="81"/>
                  <a:pt x="19" y="81"/>
                  <a:pt x="19" y="81"/>
                </a:cubicBezTo>
                <a:cubicBezTo>
                  <a:pt x="26" y="77"/>
                  <a:pt x="26" y="77"/>
                  <a:pt x="26" y="77"/>
                </a:cubicBezTo>
                <a:cubicBezTo>
                  <a:pt x="28" y="79"/>
                  <a:pt x="28" y="79"/>
                  <a:pt x="28" y="79"/>
                </a:cubicBezTo>
                <a:cubicBezTo>
                  <a:pt x="32" y="83"/>
                  <a:pt x="37" y="85"/>
                  <a:pt x="42" y="87"/>
                </a:cubicBezTo>
                <a:cubicBezTo>
                  <a:pt x="45" y="88"/>
                  <a:pt x="45" y="88"/>
                  <a:pt x="45" y="88"/>
                </a:cubicBezTo>
                <a:lnTo>
                  <a:pt x="45" y="96"/>
                </a:lnTo>
                <a:close/>
                <a:moveTo>
                  <a:pt x="53" y="80"/>
                </a:moveTo>
                <a:cubicBezTo>
                  <a:pt x="37" y="80"/>
                  <a:pt x="25" y="68"/>
                  <a:pt x="25" y="52"/>
                </a:cubicBezTo>
                <a:cubicBezTo>
                  <a:pt x="25" y="37"/>
                  <a:pt x="37" y="24"/>
                  <a:pt x="53" y="24"/>
                </a:cubicBezTo>
                <a:cubicBezTo>
                  <a:pt x="68" y="24"/>
                  <a:pt x="81" y="37"/>
                  <a:pt x="81" y="52"/>
                </a:cubicBezTo>
                <a:cubicBezTo>
                  <a:pt x="81" y="68"/>
                  <a:pt x="68" y="80"/>
                  <a:pt x="53" y="80"/>
                </a:cubicBezTo>
                <a:close/>
                <a:moveTo>
                  <a:pt x="53" y="32"/>
                </a:moveTo>
                <a:cubicBezTo>
                  <a:pt x="42" y="32"/>
                  <a:pt x="33" y="41"/>
                  <a:pt x="33" y="52"/>
                </a:cubicBezTo>
                <a:cubicBezTo>
                  <a:pt x="33" y="64"/>
                  <a:pt x="42" y="72"/>
                  <a:pt x="53" y="72"/>
                </a:cubicBezTo>
                <a:cubicBezTo>
                  <a:pt x="64" y="72"/>
                  <a:pt x="73" y="64"/>
                  <a:pt x="73" y="52"/>
                </a:cubicBezTo>
                <a:cubicBezTo>
                  <a:pt x="73" y="41"/>
                  <a:pt x="64" y="32"/>
                  <a:pt x="53" y="32"/>
                </a:cubicBezTo>
                <a:close/>
              </a:path>
            </a:pathLst>
          </a:custGeom>
          <a:solidFill>
            <a:srgbClr val="FFFFFF"/>
          </a:solidFill>
          <a:ln>
            <a:noFill/>
          </a:ln>
        </p:spPr>
        <p:txBody>
          <a:bodyPr vert="horz" wrap="square" lIns="89630" tIns="44814" rIns="89630" bIns="44814" numCol="1" anchor="t" anchorCtr="0" compatLnSpc="1">
            <a:prstTxWarp prst="textNoShape">
              <a:avLst/>
            </a:prstTxWarp>
          </a:bodyPr>
          <a:lstStyle/>
          <a:p>
            <a:pPr defTabSz="914367"/>
            <a:endParaRPr lang="en-US" sz="1765" dirty="0">
              <a:solidFill>
                <a:srgbClr val="000000"/>
              </a:solidFill>
              <a:latin typeface="Segoe UI"/>
            </a:endParaRPr>
          </a:p>
        </p:txBody>
      </p:sp>
    </p:spTree>
    <p:extLst>
      <p:ext uri="{BB962C8B-B14F-4D97-AF65-F5344CB8AC3E}">
        <p14:creationId xmlns:p14="http://schemas.microsoft.com/office/powerpoint/2010/main" val="3801255459"/>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04" dirty="0">
                <a:solidFill>
                  <a:schemeClr val="tx1"/>
                </a:solidFill>
              </a:rPr>
              <a:t>Across Multiple Service Offerings</a:t>
            </a:r>
            <a:br>
              <a:rPr lang="en-US" sz="4704" dirty="0">
                <a:solidFill>
                  <a:schemeClr val="tx1"/>
                </a:solidFill>
              </a:rPr>
            </a:br>
            <a:br>
              <a:rPr lang="en-US" sz="4704" dirty="0">
                <a:solidFill>
                  <a:schemeClr val="tx1"/>
                </a:solidFill>
              </a:rPr>
            </a:br>
            <a:endParaRPr lang="en-US" sz="4704" dirty="0">
              <a:solidFill>
                <a:schemeClr val="tx1"/>
              </a:solidFill>
            </a:endParaRPr>
          </a:p>
        </p:txBody>
      </p:sp>
      <p:sp>
        <p:nvSpPr>
          <p:cNvPr id="30" name="TextBox 29"/>
          <p:cNvSpPr txBox="1"/>
          <p:nvPr/>
        </p:nvSpPr>
        <p:spPr>
          <a:xfrm>
            <a:off x="179661" y="1636168"/>
            <a:ext cx="2888401" cy="4804156"/>
          </a:xfrm>
          <a:prstGeom prst="rect">
            <a:avLst/>
          </a:prstGeom>
          <a:solidFill>
            <a:srgbClr val="505050"/>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a:ea typeface="Segoe UI Semilight" charset="0"/>
                <a:cs typeface="Segoe UI Semilight" charset="0"/>
              </a:rPr>
              <a:t>Multitenant</a:t>
            </a:r>
          </a:p>
          <a:p>
            <a:pPr algn="ctr" defTabSz="895638">
              <a:lnSpc>
                <a:spcPct val="90000"/>
              </a:lnSpc>
              <a:tabLst>
                <a:tab pos="877995" algn="l"/>
              </a:tabLst>
              <a:defRPr/>
            </a:pPr>
            <a:r>
              <a:rPr lang="en-US" sz="1372" i="1" kern="0" dirty="0">
                <a:gradFill>
                  <a:gsLst>
                    <a:gs pos="0">
                      <a:srgbClr val="FFFFFF"/>
                    </a:gs>
                    <a:gs pos="100000">
                      <a:srgbClr val="FFFFFF"/>
                    </a:gs>
                  </a:gsLst>
                  <a:lin ang="5400000" scaled="1"/>
                </a:gradFill>
                <a:latin typeface="Segoe UI Semilight"/>
                <a:ea typeface="Segoe UI Semilight" charset="0"/>
                <a:cs typeface="Segoe UI Semilight" charset="0"/>
              </a:rPr>
              <a:t>Free, Basic, Standard, Premium</a:t>
            </a:r>
          </a:p>
        </p:txBody>
      </p:sp>
      <p:sp>
        <p:nvSpPr>
          <p:cNvPr id="32" name="TextBox 31"/>
          <p:cNvSpPr txBox="1"/>
          <p:nvPr/>
        </p:nvSpPr>
        <p:spPr>
          <a:xfrm>
            <a:off x="3099488" y="1636168"/>
            <a:ext cx="2888401" cy="4804156"/>
          </a:xfrm>
          <a:prstGeom prst="rect">
            <a:avLst/>
          </a:prstGeom>
          <a:solidFill>
            <a:srgbClr val="000000"/>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a:ea typeface="Segoe UI Semilight" charset="0"/>
                <a:cs typeface="Segoe UI Semilight" charset="0"/>
              </a:rPr>
              <a:t>Isolated</a:t>
            </a:r>
          </a:p>
          <a:p>
            <a:pPr algn="ctr" defTabSz="895638">
              <a:lnSpc>
                <a:spcPct val="90000"/>
              </a:lnSpc>
              <a:tabLst>
                <a:tab pos="877995" algn="l"/>
              </a:tabLst>
              <a:defRPr/>
            </a:pPr>
            <a:r>
              <a:rPr lang="en-US" sz="1372" i="1" kern="0" dirty="0">
                <a:gradFill>
                  <a:gsLst>
                    <a:gs pos="0">
                      <a:srgbClr val="FFFFFF"/>
                    </a:gs>
                    <a:gs pos="100000">
                      <a:srgbClr val="FFFFFF"/>
                    </a:gs>
                  </a:gsLst>
                  <a:lin ang="5400000" scaled="1"/>
                </a:gradFill>
                <a:latin typeface="Segoe UI Semilight"/>
                <a:ea typeface="Segoe UI Semilight" charset="0"/>
                <a:cs typeface="Segoe UI Semilight" charset="0"/>
              </a:rPr>
              <a:t>App Service Environment</a:t>
            </a:r>
          </a:p>
        </p:txBody>
      </p:sp>
      <p:sp>
        <p:nvSpPr>
          <p:cNvPr id="36" name="TextBox 35"/>
          <p:cNvSpPr txBox="1"/>
          <p:nvPr/>
        </p:nvSpPr>
        <p:spPr>
          <a:xfrm>
            <a:off x="6019314" y="1636168"/>
            <a:ext cx="2888401" cy="4804156"/>
          </a:xfrm>
          <a:prstGeom prst="rect">
            <a:avLst/>
          </a:prstGeom>
          <a:solidFill>
            <a:srgbClr val="505050"/>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a:ea typeface="Segoe UI Semilight" charset="0"/>
                <a:cs typeface="Segoe UI Semilight" charset="0"/>
              </a:rPr>
              <a:t>On Premise</a:t>
            </a:r>
          </a:p>
          <a:p>
            <a:pPr algn="ctr" defTabSz="895638">
              <a:lnSpc>
                <a:spcPct val="90000"/>
              </a:lnSpc>
              <a:tabLst>
                <a:tab pos="877995" algn="l"/>
              </a:tabLst>
              <a:defRPr/>
            </a:pPr>
            <a:r>
              <a:rPr lang="en-US" sz="1372" i="1" kern="0" dirty="0">
                <a:gradFill>
                  <a:gsLst>
                    <a:gs pos="0">
                      <a:srgbClr val="FFFFFF"/>
                    </a:gs>
                    <a:gs pos="100000">
                      <a:srgbClr val="FFFFFF"/>
                    </a:gs>
                  </a:gsLst>
                  <a:lin ang="5400000" scaled="1"/>
                </a:gradFill>
                <a:latin typeface="Segoe UI Semilight"/>
                <a:ea typeface="Segoe UI Semilight" charset="0"/>
                <a:cs typeface="Segoe UI Semilight" charset="0"/>
              </a:rPr>
              <a:t>Azure Stack</a:t>
            </a:r>
          </a:p>
        </p:txBody>
      </p:sp>
      <p:sp>
        <p:nvSpPr>
          <p:cNvPr id="9" name="TextBox 8"/>
          <p:cNvSpPr txBox="1"/>
          <p:nvPr/>
        </p:nvSpPr>
        <p:spPr>
          <a:xfrm>
            <a:off x="8959534" y="1636168"/>
            <a:ext cx="2888401" cy="4804156"/>
          </a:xfrm>
          <a:prstGeom prst="rect">
            <a:avLst/>
          </a:prstGeom>
          <a:solidFill>
            <a:srgbClr val="000000"/>
          </a:solidFill>
        </p:spPr>
        <p:txBody>
          <a:bodyPr wrap="square" lIns="179259" tIns="143407" rIns="179259" bIns="143407" rtlCol="0">
            <a:noAutofit/>
          </a:bodyPr>
          <a:lstStyle/>
          <a:p>
            <a:pPr algn="ctr" defTabSz="895638">
              <a:lnSpc>
                <a:spcPct val="90000"/>
              </a:lnSpc>
              <a:tabLst>
                <a:tab pos="877995" algn="l"/>
              </a:tabLst>
              <a:defRPr/>
            </a:pPr>
            <a:r>
              <a:rPr lang="en-US" sz="2400" kern="0" dirty="0">
                <a:gradFill>
                  <a:gsLst>
                    <a:gs pos="0">
                      <a:srgbClr val="FFFFFF"/>
                    </a:gs>
                    <a:gs pos="100000">
                      <a:srgbClr val="FFFFFF"/>
                    </a:gs>
                  </a:gsLst>
                  <a:lin ang="5400000" scaled="1"/>
                </a:gradFill>
                <a:latin typeface="Segoe UI Semilight"/>
                <a:ea typeface="Segoe UI Semilight" charset="0"/>
                <a:cs typeface="Segoe UI Semilight" charset="0"/>
              </a:rPr>
              <a:t>On Demand</a:t>
            </a:r>
          </a:p>
          <a:p>
            <a:pPr algn="ctr" defTabSz="895638">
              <a:lnSpc>
                <a:spcPct val="90000"/>
              </a:lnSpc>
              <a:tabLst>
                <a:tab pos="877995" algn="l"/>
              </a:tabLst>
              <a:defRPr/>
            </a:pPr>
            <a:r>
              <a:rPr lang="en-US" sz="1372" i="1" kern="0" dirty="0">
                <a:gradFill>
                  <a:gsLst>
                    <a:gs pos="0">
                      <a:srgbClr val="FFFFFF"/>
                    </a:gs>
                    <a:gs pos="100000">
                      <a:srgbClr val="FFFFFF"/>
                    </a:gs>
                  </a:gsLst>
                  <a:lin ang="5400000" scaled="1"/>
                </a:gradFill>
                <a:latin typeface="Segoe UI Semilight"/>
                <a:ea typeface="Segoe UI Semilight" charset="0"/>
                <a:cs typeface="Segoe UI Semilight" charset="0"/>
              </a:rPr>
              <a:t>Azure Functions on App Service</a:t>
            </a:r>
          </a:p>
        </p:txBody>
      </p:sp>
      <p:sp>
        <p:nvSpPr>
          <p:cNvPr id="6" name="TextBox 5"/>
          <p:cNvSpPr txBox="1"/>
          <p:nvPr/>
        </p:nvSpPr>
        <p:spPr>
          <a:xfrm>
            <a:off x="172374" y="5042840"/>
            <a:ext cx="2875293" cy="1240096"/>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FFFFFF"/>
                </a:solidFill>
                <a:latin typeface="Segoe UI Semilight"/>
              </a:rPr>
              <a:t>Get your API, Mobile App or Web App created in seconds in the cloud. We provide the infrastructure, you provide your application code.</a:t>
            </a:r>
          </a:p>
        </p:txBody>
      </p:sp>
      <p:sp>
        <p:nvSpPr>
          <p:cNvPr id="14" name="TextBox 13"/>
          <p:cNvSpPr txBox="1"/>
          <p:nvPr/>
        </p:nvSpPr>
        <p:spPr>
          <a:xfrm>
            <a:off x="3112595" y="5046629"/>
            <a:ext cx="2875293" cy="1505614"/>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FFFFFF"/>
                </a:solidFill>
                <a:latin typeface="Segoe UI Semilight"/>
              </a:rPr>
              <a:t>Your own dedicated cloud environment with network isolation for apps, higher scale, and the ability to connect securely to local vNets. </a:t>
            </a:r>
          </a:p>
          <a:p>
            <a:pPr defTabSz="914367">
              <a:lnSpc>
                <a:spcPct val="90000"/>
              </a:lnSpc>
              <a:spcAft>
                <a:spcPts val="588"/>
              </a:spcAft>
            </a:pPr>
            <a:endParaRPr lang="en-US" sz="1372" dirty="0">
              <a:solidFill>
                <a:srgbClr val="FFFFFF"/>
              </a:solidFill>
              <a:latin typeface="Segoe UI Semilight"/>
            </a:endParaRPr>
          </a:p>
        </p:txBody>
      </p:sp>
      <p:sp>
        <p:nvSpPr>
          <p:cNvPr id="15" name="TextBox 14"/>
          <p:cNvSpPr txBox="1"/>
          <p:nvPr/>
        </p:nvSpPr>
        <p:spPr>
          <a:xfrm>
            <a:off x="6025867" y="5042840"/>
            <a:ext cx="2875293" cy="1240096"/>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FFFFFF"/>
                </a:solidFill>
                <a:latin typeface="Segoe UI Semilight"/>
              </a:rPr>
              <a:t>Leverage cloud innovations </a:t>
            </a:r>
            <a:br>
              <a:rPr lang="en-US" sz="1372" dirty="0">
                <a:solidFill>
                  <a:srgbClr val="FFFFFF"/>
                </a:solidFill>
                <a:latin typeface="Segoe UI Semilight"/>
              </a:rPr>
            </a:br>
            <a:r>
              <a:rPr lang="en-US" sz="1372" dirty="0">
                <a:solidFill>
                  <a:srgbClr val="FFFFFF"/>
                </a:solidFill>
                <a:latin typeface="Segoe UI Semilight"/>
              </a:rPr>
              <a:t>in on-premises infrastructure.  </a:t>
            </a:r>
            <a:br>
              <a:rPr lang="en-US" sz="1372" dirty="0">
                <a:solidFill>
                  <a:srgbClr val="FFFFFF"/>
                </a:solidFill>
                <a:latin typeface="Segoe UI Semilight"/>
              </a:rPr>
            </a:br>
            <a:r>
              <a:rPr lang="en-US" sz="1372" dirty="0">
                <a:solidFill>
                  <a:srgbClr val="FFFFFF"/>
                </a:solidFill>
                <a:latin typeface="Segoe UI Semilight"/>
              </a:rPr>
              <a:t>App Service on Azure Stack </a:t>
            </a:r>
            <a:br>
              <a:rPr lang="en-US" sz="1372" dirty="0">
                <a:solidFill>
                  <a:srgbClr val="FFFFFF"/>
                </a:solidFill>
                <a:latin typeface="Segoe UI Semilight"/>
              </a:rPr>
            </a:br>
            <a:r>
              <a:rPr lang="en-US" sz="1372" dirty="0">
                <a:solidFill>
                  <a:srgbClr val="FFFFFF"/>
                </a:solidFill>
                <a:latin typeface="Segoe UI Semilight"/>
              </a:rPr>
              <a:t>brings the power of Azure App Service to your own data centers</a:t>
            </a:r>
          </a:p>
        </p:txBody>
      </p:sp>
      <p:sp>
        <p:nvSpPr>
          <p:cNvPr id="16" name="TextBox 15"/>
          <p:cNvSpPr txBox="1"/>
          <p:nvPr/>
        </p:nvSpPr>
        <p:spPr>
          <a:xfrm>
            <a:off x="8966087" y="5042840"/>
            <a:ext cx="2875293" cy="1240096"/>
          </a:xfrm>
          <a:prstGeom prst="rect">
            <a:avLst/>
          </a:prstGeom>
          <a:noFill/>
        </p:spPr>
        <p:txBody>
          <a:bodyPr wrap="square" lIns="179285" tIns="143428" rIns="179285" bIns="143428" rtlCol="0">
            <a:spAutoFit/>
          </a:bodyPr>
          <a:lstStyle/>
          <a:p>
            <a:pPr defTabSz="914367">
              <a:lnSpc>
                <a:spcPct val="90000"/>
              </a:lnSpc>
              <a:spcAft>
                <a:spcPts val="588"/>
              </a:spcAft>
            </a:pPr>
            <a:r>
              <a:rPr lang="en-US" sz="1372" dirty="0">
                <a:solidFill>
                  <a:srgbClr val="FFFFFF"/>
                </a:solidFill>
                <a:latin typeface="Segoe UI Semilight"/>
              </a:rPr>
              <a:t>Run your Azure Functions on a App Service plan. All the advantages of Functions with the SLA and ‘always on’ features of an App Service plan. </a:t>
            </a:r>
          </a:p>
        </p:txBody>
      </p:sp>
      <p:pic>
        <p:nvPicPr>
          <p:cNvPr id="17" name="Picture 16"/>
          <p:cNvPicPr>
            <a:picLocks noChangeAspect="1"/>
          </p:cNvPicPr>
          <p:nvPr/>
        </p:nvPicPr>
        <p:blipFill>
          <a:blip r:embed="rId3"/>
          <a:stretch>
            <a:fillRect/>
          </a:stretch>
        </p:blipFill>
        <p:spPr>
          <a:xfrm>
            <a:off x="627869" y="2622227"/>
            <a:ext cx="1911690" cy="1911690"/>
          </a:xfrm>
          <a:prstGeom prst="rect">
            <a:avLst/>
          </a:prstGeom>
        </p:spPr>
      </p:pic>
      <p:pic>
        <p:nvPicPr>
          <p:cNvPr id="18" name="Picture 17"/>
          <p:cNvPicPr>
            <a:picLocks noChangeAspect="1"/>
          </p:cNvPicPr>
          <p:nvPr/>
        </p:nvPicPr>
        <p:blipFill>
          <a:blip r:embed="rId4"/>
          <a:stretch>
            <a:fillRect/>
          </a:stretch>
        </p:blipFill>
        <p:spPr>
          <a:xfrm>
            <a:off x="3594396" y="2622226"/>
            <a:ext cx="1911690" cy="1911690"/>
          </a:xfrm>
          <a:prstGeom prst="rect">
            <a:avLst/>
          </a:prstGeom>
        </p:spPr>
      </p:pic>
      <p:pic>
        <p:nvPicPr>
          <p:cNvPr id="19" name="Picture 18"/>
          <p:cNvPicPr>
            <a:picLocks noChangeAspect="1"/>
          </p:cNvPicPr>
          <p:nvPr/>
        </p:nvPicPr>
        <p:blipFill>
          <a:blip r:embed="rId4"/>
          <a:stretch>
            <a:fillRect/>
          </a:stretch>
        </p:blipFill>
        <p:spPr>
          <a:xfrm>
            <a:off x="6508731" y="2638596"/>
            <a:ext cx="1911690" cy="1911690"/>
          </a:xfrm>
          <a:prstGeom prst="rect">
            <a:avLst/>
          </a:prstGeom>
        </p:spPr>
      </p:pic>
      <p:grpSp>
        <p:nvGrpSpPr>
          <p:cNvPr id="378" name="Group 4"/>
          <p:cNvGrpSpPr>
            <a:grpSpLocks noChangeAspect="1"/>
          </p:cNvGrpSpPr>
          <p:nvPr/>
        </p:nvGrpSpPr>
        <p:grpSpPr bwMode="auto">
          <a:xfrm>
            <a:off x="9367481" y="2834809"/>
            <a:ext cx="2072503" cy="1594139"/>
            <a:chOff x="3668" y="1993"/>
            <a:chExt cx="498" cy="420"/>
          </a:xfrm>
          <a:solidFill>
            <a:schemeClr val="bg2"/>
          </a:solidFill>
        </p:grpSpPr>
        <p:sp>
          <p:nvSpPr>
            <p:cNvPr id="379" name="Freeform 5"/>
            <p:cNvSpPr>
              <a:spLocks/>
            </p:cNvSpPr>
            <p:nvPr/>
          </p:nvSpPr>
          <p:spPr bwMode="auto">
            <a:xfrm>
              <a:off x="3810" y="1993"/>
              <a:ext cx="223" cy="420"/>
            </a:xfrm>
            <a:custGeom>
              <a:avLst/>
              <a:gdLst>
                <a:gd name="T0" fmla="*/ 75 w 223"/>
                <a:gd name="T1" fmla="*/ 0 h 420"/>
                <a:gd name="T2" fmla="*/ 223 w 223"/>
                <a:gd name="T3" fmla="*/ 0 h 420"/>
                <a:gd name="T4" fmla="*/ 129 w 223"/>
                <a:gd name="T5" fmla="*/ 141 h 420"/>
                <a:gd name="T6" fmla="*/ 223 w 223"/>
                <a:gd name="T7" fmla="*/ 141 h 420"/>
                <a:gd name="T8" fmla="*/ 25 w 223"/>
                <a:gd name="T9" fmla="*/ 420 h 420"/>
                <a:gd name="T10" fmla="*/ 94 w 223"/>
                <a:gd name="T11" fmla="*/ 209 h 420"/>
                <a:gd name="T12" fmla="*/ 0 w 223"/>
                <a:gd name="T13" fmla="*/ 209 h 420"/>
                <a:gd name="T14" fmla="*/ 75 w 223"/>
                <a:gd name="T15" fmla="*/ 0 h 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3" h="420">
                  <a:moveTo>
                    <a:pt x="75" y="0"/>
                  </a:moveTo>
                  <a:lnTo>
                    <a:pt x="223" y="0"/>
                  </a:lnTo>
                  <a:lnTo>
                    <a:pt x="129" y="141"/>
                  </a:lnTo>
                  <a:lnTo>
                    <a:pt x="223" y="141"/>
                  </a:lnTo>
                  <a:lnTo>
                    <a:pt x="25" y="420"/>
                  </a:lnTo>
                  <a:lnTo>
                    <a:pt x="94" y="209"/>
                  </a:lnTo>
                  <a:lnTo>
                    <a:pt x="0" y="209"/>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78559"/>
              <a:endParaRPr lang="en-US" sz="1730" kern="0" dirty="0">
                <a:solidFill>
                  <a:sysClr val="windowText" lastClr="000000"/>
                </a:solidFill>
                <a:latin typeface="Segoe UI Semilight"/>
              </a:endParaRPr>
            </a:p>
          </p:txBody>
        </p:sp>
        <p:sp>
          <p:nvSpPr>
            <p:cNvPr id="380" name="Freeform 6"/>
            <p:cNvSpPr>
              <a:spLocks/>
            </p:cNvSpPr>
            <p:nvPr/>
          </p:nvSpPr>
          <p:spPr bwMode="auto">
            <a:xfrm>
              <a:off x="3668" y="2057"/>
              <a:ext cx="152" cy="279"/>
            </a:xfrm>
            <a:custGeom>
              <a:avLst/>
              <a:gdLst>
                <a:gd name="T0" fmla="*/ 15 w 79"/>
                <a:gd name="T1" fmla="*/ 72 h 144"/>
                <a:gd name="T2" fmla="*/ 77 w 79"/>
                <a:gd name="T3" fmla="*/ 10 h 144"/>
                <a:gd name="T4" fmla="*/ 77 w 79"/>
                <a:gd name="T5" fmla="*/ 5 h 144"/>
                <a:gd name="T6" fmla="*/ 74 w 79"/>
                <a:gd name="T7" fmla="*/ 1 h 144"/>
                <a:gd name="T8" fmla="*/ 69 w 79"/>
                <a:gd name="T9" fmla="*/ 1 h 144"/>
                <a:gd name="T10" fmla="*/ 1 w 79"/>
                <a:gd name="T11" fmla="*/ 69 h 144"/>
                <a:gd name="T12" fmla="*/ 0 w 79"/>
                <a:gd name="T13" fmla="*/ 72 h 144"/>
                <a:gd name="T14" fmla="*/ 1 w 79"/>
                <a:gd name="T15" fmla="*/ 74 h 144"/>
                <a:gd name="T16" fmla="*/ 69 w 79"/>
                <a:gd name="T17" fmla="*/ 142 h 144"/>
                <a:gd name="T18" fmla="*/ 74 w 79"/>
                <a:gd name="T19" fmla="*/ 142 h 144"/>
                <a:gd name="T20" fmla="*/ 77 w 79"/>
                <a:gd name="T21" fmla="*/ 139 h 144"/>
                <a:gd name="T22" fmla="*/ 77 w 79"/>
                <a:gd name="T23" fmla="*/ 134 h 144"/>
                <a:gd name="T24" fmla="*/ 15 w 79"/>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44">
                  <a:moveTo>
                    <a:pt x="15" y="72"/>
                  </a:moveTo>
                  <a:cubicBezTo>
                    <a:pt x="77" y="10"/>
                    <a:pt x="77" y="10"/>
                    <a:pt x="77" y="10"/>
                  </a:cubicBezTo>
                  <a:cubicBezTo>
                    <a:pt x="79" y="8"/>
                    <a:pt x="79" y="6"/>
                    <a:pt x="77" y="5"/>
                  </a:cubicBezTo>
                  <a:cubicBezTo>
                    <a:pt x="74" y="1"/>
                    <a:pt x="74" y="1"/>
                    <a:pt x="74" y="1"/>
                  </a:cubicBezTo>
                  <a:cubicBezTo>
                    <a:pt x="72" y="0"/>
                    <a:pt x="70" y="0"/>
                    <a:pt x="69" y="1"/>
                  </a:cubicBezTo>
                  <a:cubicBezTo>
                    <a:pt x="1" y="69"/>
                    <a:pt x="1" y="69"/>
                    <a:pt x="1" y="69"/>
                  </a:cubicBezTo>
                  <a:cubicBezTo>
                    <a:pt x="0" y="70"/>
                    <a:pt x="0" y="71"/>
                    <a:pt x="0" y="72"/>
                  </a:cubicBezTo>
                  <a:cubicBezTo>
                    <a:pt x="0" y="73"/>
                    <a:pt x="0" y="74"/>
                    <a:pt x="1" y="74"/>
                  </a:cubicBezTo>
                  <a:cubicBezTo>
                    <a:pt x="69" y="142"/>
                    <a:pt x="69" y="142"/>
                    <a:pt x="69" y="142"/>
                  </a:cubicBezTo>
                  <a:cubicBezTo>
                    <a:pt x="70" y="144"/>
                    <a:pt x="72" y="144"/>
                    <a:pt x="74" y="142"/>
                  </a:cubicBezTo>
                  <a:cubicBezTo>
                    <a:pt x="77" y="139"/>
                    <a:pt x="77" y="139"/>
                    <a:pt x="77" y="139"/>
                  </a:cubicBezTo>
                  <a:cubicBezTo>
                    <a:pt x="79" y="137"/>
                    <a:pt x="79" y="135"/>
                    <a:pt x="77" y="134"/>
                  </a:cubicBezTo>
                  <a:lnTo>
                    <a:pt x="15"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78559"/>
              <a:endParaRPr lang="en-US" sz="1730" kern="0" dirty="0">
                <a:solidFill>
                  <a:sysClr val="windowText" lastClr="000000"/>
                </a:solidFill>
                <a:latin typeface="Segoe UI Semilight"/>
              </a:endParaRPr>
            </a:p>
          </p:txBody>
        </p:sp>
        <p:sp>
          <p:nvSpPr>
            <p:cNvPr id="381" name="Freeform 7"/>
            <p:cNvSpPr>
              <a:spLocks/>
            </p:cNvSpPr>
            <p:nvPr/>
          </p:nvSpPr>
          <p:spPr bwMode="auto">
            <a:xfrm>
              <a:off x="4012" y="2057"/>
              <a:ext cx="154" cy="279"/>
            </a:xfrm>
            <a:custGeom>
              <a:avLst/>
              <a:gdLst>
                <a:gd name="T0" fmla="*/ 64 w 80"/>
                <a:gd name="T1" fmla="*/ 72 h 144"/>
                <a:gd name="T2" fmla="*/ 2 w 80"/>
                <a:gd name="T3" fmla="*/ 10 h 144"/>
                <a:gd name="T4" fmla="*/ 2 w 80"/>
                <a:gd name="T5" fmla="*/ 5 h 144"/>
                <a:gd name="T6" fmla="*/ 5 w 80"/>
                <a:gd name="T7" fmla="*/ 1 h 144"/>
                <a:gd name="T8" fmla="*/ 10 w 80"/>
                <a:gd name="T9" fmla="*/ 1 h 144"/>
                <a:gd name="T10" fmla="*/ 78 w 80"/>
                <a:gd name="T11" fmla="*/ 69 h 144"/>
                <a:gd name="T12" fmla="*/ 80 w 80"/>
                <a:gd name="T13" fmla="*/ 72 h 144"/>
                <a:gd name="T14" fmla="*/ 78 w 80"/>
                <a:gd name="T15" fmla="*/ 74 h 144"/>
                <a:gd name="T16" fmla="*/ 10 w 80"/>
                <a:gd name="T17" fmla="*/ 142 h 144"/>
                <a:gd name="T18" fmla="*/ 5 w 80"/>
                <a:gd name="T19" fmla="*/ 142 h 144"/>
                <a:gd name="T20" fmla="*/ 2 w 80"/>
                <a:gd name="T21" fmla="*/ 139 h 144"/>
                <a:gd name="T22" fmla="*/ 2 w 80"/>
                <a:gd name="T23" fmla="*/ 134 h 144"/>
                <a:gd name="T24" fmla="*/ 64 w 80"/>
                <a:gd name="T25"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44">
                  <a:moveTo>
                    <a:pt x="64" y="72"/>
                  </a:moveTo>
                  <a:cubicBezTo>
                    <a:pt x="2" y="10"/>
                    <a:pt x="2" y="10"/>
                    <a:pt x="2" y="10"/>
                  </a:cubicBezTo>
                  <a:cubicBezTo>
                    <a:pt x="0" y="8"/>
                    <a:pt x="0" y="6"/>
                    <a:pt x="2" y="5"/>
                  </a:cubicBezTo>
                  <a:cubicBezTo>
                    <a:pt x="5" y="1"/>
                    <a:pt x="5" y="1"/>
                    <a:pt x="5" y="1"/>
                  </a:cubicBezTo>
                  <a:cubicBezTo>
                    <a:pt x="7" y="0"/>
                    <a:pt x="9" y="0"/>
                    <a:pt x="10" y="1"/>
                  </a:cubicBezTo>
                  <a:cubicBezTo>
                    <a:pt x="78" y="69"/>
                    <a:pt x="78" y="69"/>
                    <a:pt x="78" y="69"/>
                  </a:cubicBezTo>
                  <a:cubicBezTo>
                    <a:pt x="79" y="70"/>
                    <a:pt x="80" y="71"/>
                    <a:pt x="80" y="72"/>
                  </a:cubicBezTo>
                  <a:cubicBezTo>
                    <a:pt x="80" y="73"/>
                    <a:pt x="79" y="74"/>
                    <a:pt x="78" y="74"/>
                  </a:cubicBezTo>
                  <a:cubicBezTo>
                    <a:pt x="10" y="142"/>
                    <a:pt x="10" y="142"/>
                    <a:pt x="10" y="142"/>
                  </a:cubicBezTo>
                  <a:cubicBezTo>
                    <a:pt x="9" y="144"/>
                    <a:pt x="7" y="144"/>
                    <a:pt x="5" y="142"/>
                  </a:cubicBezTo>
                  <a:cubicBezTo>
                    <a:pt x="2" y="139"/>
                    <a:pt x="2" y="139"/>
                    <a:pt x="2" y="139"/>
                  </a:cubicBezTo>
                  <a:cubicBezTo>
                    <a:pt x="0" y="137"/>
                    <a:pt x="0" y="135"/>
                    <a:pt x="2" y="134"/>
                  </a:cubicBezTo>
                  <a:lnTo>
                    <a:pt x="64"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p>
              <a:pPr defTabSz="878559"/>
              <a:endParaRPr lang="en-US" sz="1730" kern="0" dirty="0">
                <a:solidFill>
                  <a:sysClr val="windowText" lastClr="000000"/>
                </a:solidFill>
                <a:latin typeface="Segoe UI Semilight"/>
              </a:endParaRPr>
            </a:p>
          </p:txBody>
        </p:sp>
      </p:grpSp>
      <p:grpSp>
        <p:nvGrpSpPr>
          <p:cNvPr id="376" name="Group 375"/>
          <p:cNvGrpSpPr/>
          <p:nvPr/>
        </p:nvGrpSpPr>
        <p:grpSpPr>
          <a:xfrm>
            <a:off x="7615408" y="3787566"/>
            <a:ext cx="1080196" cy="904740"/>
            <a:chOff x="4619625" y="3367088"/>
            <a:chExt cx="665163" cy="425450"/>
          </a:xfrm>
        </p:grpSpPr>
        <p:sp>
          <p:nvSpPr>
            <p:cNvPr id="377"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2"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3"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4"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5"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6"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7"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8"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89"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0"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1"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2"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3"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4"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5"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6"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7"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8"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399"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0"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grpSp>
          <p:nvGrpSpPr>
            <p:cNvPr id="401" name="Group 607"/>
            <p:cNvGrpSpPr>
              <a:grpSpLocks/>
            </p:cNvGrpSpPr>
            <p:nvPr/>
          </p:nvGrpSpPr>
          <p:grpSpPr bwMode="auto">
            <a:xfrm>
              <a:off x="4619625" y="3367088"/>
              <a:ext cx="434975" cy="425450"/>
              <a:chOff x="2949" y="1886"/>
              <a:chExt cx="274" cy="268"/>
            </a:xfrm>
          </p:grpSpPr>
          <p:sp>
            <p:nvSpPr>
              <p:cNvPr id="530"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1"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2"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3"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4"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5"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6"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7"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8"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39"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0"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1"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2"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3"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4"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5"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6"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7"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8"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49"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0"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1"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2"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3"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4"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5"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6"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7"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8"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59"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0"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1"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2"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3"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4"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5"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6"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7"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8" name="Rectangle 445"/>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69"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0"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1"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2"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3"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4"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5"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6"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7"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8"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79"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0"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1"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2"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3"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4"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5"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6"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7"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8"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89"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0"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1"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2"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3"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4"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5"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6"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7"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8"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99"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0"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1"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2"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3"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4"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5"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6"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7"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8"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09"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0"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1"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2"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3"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4"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5"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6"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7"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8"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19"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0"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1"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2"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3"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4"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5"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6"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7"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8"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29"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0"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1"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2"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3"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4"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5"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6"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7"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8"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39"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0"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1"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2"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3"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4"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5"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6"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7"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8"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49"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0"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1"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2"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3"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4"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5"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6"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7"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8"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59"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0"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1"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2"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3"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4"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5"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6"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7"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8"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69"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0"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1"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2"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3"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4"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5"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6"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7"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8"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79"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0"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1"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2"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3"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4" name="Rectangle 561"/>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5"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6"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7"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8"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89"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0"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1"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2"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3"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4"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5"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6"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7"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8"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699"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0"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1"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2"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3"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4"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5"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6"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7"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8"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09"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0"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1"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2"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3"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4"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5"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6"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7"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8"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19"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0"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1"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2"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3"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4"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5"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6"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7"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8"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729"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grpSp>
        <p:sp>
          <p:nvSpPr>
            <p:cNvPr id="402"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3"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4"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5"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6"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7"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8"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09"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0"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1"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2"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3"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4"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5"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6"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7"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8"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19"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0"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1"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2"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3"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4"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5"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6"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7"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8"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29"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0"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1"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2"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3"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4"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5"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6"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7"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8"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39"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0"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1"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2"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3"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4"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5"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6"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7"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8"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49"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0"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1"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2"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3"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4"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5"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6"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7"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8"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59"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0"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1"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2"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3"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4"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5"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6"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7"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8"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69"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0"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1"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2" name="Rectangle 678"/>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3"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4"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5"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6"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7"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8"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79"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0"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1"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2"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3"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4"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5"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6"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7"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8"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89"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0"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1"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2"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3"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4"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5"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6"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7"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8"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499"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0"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1"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2"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3"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4"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5"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6"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7"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8"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09"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0"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1"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2"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3"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4"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5"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6"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7"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8"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19"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0"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1"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2"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3"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4"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5"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6"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7"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8"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sp>
          <p:nvSpPr>
            <p:cNvPr id="529"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dirty="0">
                <a:solidFill>
                  <a:srgbClr val="FFFFFF"/>
                </a:solidFill>
                <a:latin typeface="Segoe UI"/>
              </a:endParaRPr>
            </a:p>
          </p:txBody>
        </p:sp>
      </p:grpSp>
    </p:spTree>
    <p:extLst>
      <p:ext uri="{BB962C8B-B14F-4D97-AF65-F5344CB8AC3E}">
        <p14:creationId xmlns:p14="http://schemas.microsoft.com/office/powerpoint/2010/main" val="1137401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10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3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50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500" fill="hold"/>
                                        <p:tgtEl>
                                          <p:spTgt spid="36"/>
                                        </p:tgtEl>
                                        <p:attrNameLst>
                                          <p:attrName>ppt_x</p:attrName>
                                        </p:attrNameLst>
                                      </p:cBhvr>
                                      <p:tavLst>
                                        <p:tav tm="0">
                                          <p:val>
                                            <p:strVal val="#ppt_x"/>
                                          </p:val>
                                        </p:tav>
                                        <p:tav tm="100000">
                                          <p:val>
                                            <p:strVal val="#ppt_x"/>
                                          </p:val>
                                        </p:tav>
                                      </p:tavLst>
                                    </p:anim>
                                    <p:anim calcmode="lin" valueType="num">
                                      <p:cBhvr additive="base">
                                        <p:cTn id="16" dur="500" fill="hold"/>
                                        <p:tgtEl>
                                          <p:spTgt spid="36"/>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3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2" grpId="0" animBg="1"/>
      <p:bldP spid="36"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9964" y="2383171"/>
            <a:ext cx="10086517" cy="917445"/>
          </a:xfrm>
        </p:spPr>
        <p:txBody>
          <a:bodyPr/>
          <a:lstStyle/>
          <a:p>
            <a:r>
              <a:rPr lang="en-US" sz="9411" b="1">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2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Read-Only]" id="{DD734164-F40E-479F-8F17-ED891B49B3DF}" vid="{0722A4C9-FF71-4C4F-8FA9-C187D878E465}"/>
    </a:ext>
  </a:extLst>
</a:theme>
</file>

<file path=ppt/theme/theme4.xml><?xml version="1.0" encoding="utf-8"?>
<a:theme xmlns:a="http://schemas.openxmlformats.org/drawingml/2006/main" name="1_Azure_2015">
  <a:themeElements>
    <a:clrScheme name="Custom 3">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00B0F0"/>
      </a:hlink>
      <a:folHlink>
        <a:srgbClr val="00BCF2"/>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5.xml><?xml version="1.0" encoding="utf-8"?>
<a:theme xmlns:a="http://schemas.openxmlformats.org/drawingml/2006/main" name="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AZR303.potx" id="{D79C6151-AB8B-42B0-B51E-B8831CDE0B4E}" vid="{EBF47BCF-8F42-4F91-A2CA-4CD9D7CDDFC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9327</TotalTime>
  <Words>546</Words>
  <Application>Microsoft Macintosh PowerPoint</Application>
  <PresentationFormat>Widescreen</PresentationFormat>
  <Paragraphs>164</Paragraphs>
  <Slides>9</Slides>
  <Notes>9</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9</vt:i4>
      </vt:variant>
    </vt:vector>
  </HeadingPairs>
  <TitlesOfParts>
    <vt:vector size="25" baseType="lpstr">
      <vt:lpstr>ＭＳ Ｐゴシック</vt:lpstr>
      <vt:lpstr>ＭＳ Ｐゴシック</vt:lpstr>
      <vt:lpstr>Arial</vt:lpstr>
      <vt:lpstr>Calibri</vt:lpstr>
      <vt:lpstr>Consolas</vt:lpstr>
      <vt:lpstr>Segoe Light</vt:lpstr>
      <vt:lpstr>Segoe UI</vt:lpstr>
      <vt:lpstr>Segoe UI Black</vt:lpstr>
      <vt:lpstr>Segoe UI Light</vt:lpstr>
      <vt:lpstr>Segoe UI Semilight</vt:lpstr>
      <vt:lpstr>Wingdings</vt:lpstr>
      <vt:lpstr>1_Azure Event</vt:lpstr>
      <vt:lpstr>2_Azure Event</vt:lpstr>
      <vt:lpstr>5-30711_TR22_BO_CT_Template</vt:lpstr>
      <vt:lpstr>1_Azure_2015</vt:lpstr>
      <vt:lpstr>5-50091_TR24_BO_CT_Template</vt:lpstr>
      <vt:lpstr>Step 1 Publishing your first Web App</vt:lpstr>
      <vt:lpstr>Goal</vt:lpstr>
      <vt:lpstr>PowerPoint Presentation</vt:lpstr>
      <vt:lpstr>PowerPoint Presentation</vt:lpstr>
      <vt:lpstr>PowerPoint Presentation</vt:lpstr>
      <vt:lpstr>PowerPoint Presentation</vt:lpstr>
      <vt:lpstr>PowerPoint Presentation</vt:lpstr>
      <vt:lpstr>Across Multiple Service Offerings  </vt:lpstr>
      <vt:lpstr>Let’s code! </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Vivien Chevallier</dc:creator>
  <cp:lastModifiedBy>Mike Erickson</cp:lastModifiedBy>
  <cp:revision>15</cp:revision>
  <dcterms:created xsi:type="dcterms:W3CDTF">2017-04-09T20:59:37Z</dcterms:created>
  <dcterms:modified xsi:type="dcterms:W3CDTF">2018-04-21T08:03:11Z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mabenoit@microsoft.com</vt:lpwstr>
  </property>
  <property fmtid="{D5CDD505-2E9C-101B-9397-08002B2CF9AE}" pid="5" name="MSIP_Label_f42aa342-8706-4288-bd11-ebb85995028c_SetDate">
    <vt:lpwstr>2017-11-08T19:55:02.8724979Z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